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9" r:id="rId2"/>
    <p:sldId id="257" r:id="rId3"/>
    <p:sldId id="307" r:id="rId4"/>
    <p:sldId id="308" r:id="rId5"/>
    <p:sldId id="309" r:id="rId6"/>
    <p:sldId id="310" r:id="rId7"/>
    <p:sldId id="258" r:id="rId8"/>
    <p:sldId id="303" r:id="rId9"/>
    <p:sldId id="304" r:id="rId10"/>
    <p:sldId id="305" r:id="rId11"/>
    <p:sldId id="306" r:id="rId12"/>
    <p:sldId id="302" r:id="rId13"/>
    <p:sldId id="297" r:id="rId14"/>
    <p:sldId id="299" r:id="rId15"/>
    <p:sldId id="298" r:id="rId16"/>
    <p:sldId id="300" r:id="rId17"/>
    <p:sldId id="301" r:id="rId18"/>
    <p:sldId id="259" r:id="rId19"/>
    <p:sldId id="28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4" pos="6652" userDrawn="1">
          <p15:clr>
            <a:srgbClr val="A4A3A4"/>
          </p15:clr>
        </p15:guide>
        <p15:guide id="5" orient="horz" pos="96" userDrawn="1">
          <p15:clr>
            <a:srgbClr val="A4A3A4"/>
          </p15:clr>
        </p15:guide>
        <p15:guide id="7" pos="132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pos="370" userDrawn="1">
          <p15:clr>
            <a:srgbClr val="A4A3A4"/>
          </p15:clr>
        </p15:guide>
        <p15:guide id="10" pos="7310" userDrawn="1">
          <p15:clr>
            <a:srgbClr val="A4A3A4"/>
          </p15:clr>
        </p15:guide>
        <p15:guide id="11" orient="horz" pos="1366" userDrawn="1">
          <p15:clr>
            <a:srgbClr val="A4A3A4"/>
          </p15:clr>
        </p15:guide>
        <p15:guide id="12" orient="horz" pos="3135" userDrawn="1">
          <p15:clr>
            <a:srgbClr val="A4A3A4"/>
          </p15:clr>
        </p15:guide>
        <p15:guide id="13" orient="horz" pos="3294" userDrawn="1">
          <p15:clr>
            <a:srgbClr val="A4A3A4"/>
          </p15:clr>
        </p15:guide>
        <p15:guide id="14" orient="horz" pos="1797" userDrawn="1">
          <p15:clr>
            <a:srgbClr val="A4A3A4"/>
          </p15:clr>
        </p15:guide>
        <p15:guide id="15" orient="horz" pos="1049" userDrawn="1">
          <p15:clr>
            <a:srgbClr val="A4A3A4"/>
          </p15:clr>
        </p15:guide>
        <p15:guide id="16" pos="4725" userDrawn="1">
          <p15:clr>
            <a:srgbClr val="A4A3A4"/>
          </p15:clr>
        </p15:guide>
        <p15:guide id="17" pos="5677" userDrawn="1">
          <p15:clr>
            <a:srgbClr val="A4A3A4"/>
          </p15:clr>
        </p15:guide>
        <p15:guide id="18" orient="horz" pos="3430" userDrawn="1">
          <p15:clr>
            <a:srgbClr val="A4A3A4"/>
          </p15:clr>
        </p15:guide>
        <p15:guide id="19" orient="horz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16070"/>
    <a:srgbClr val="436EA1"/>
    <a:srgbClr val="396DAB"/>
    <a:srgbClr val="EE8438"/>
    <a:srgbClr val="00B0F0"/>
    <a:srgbClr val="CAD7E7"/>
    <a:srgbClr val="E4ECF4"/>
    <a:srgbClr val="546F90"/>
    <a:srgbClr val="D6E2EE"/>
    <a:srgbClr val="5E7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610" autoAdjust="0"/>
  </p:normalViewPr>
  <p:slideViewPr>
    <p:cSldViewPr snapToGrid="0" showGuides="1">
      <p:cViewPr>
        <p:scale>
          <a:sx n="92" d="100"/>
          <a:sy n="92" d="100"/>
        </p:scale>
        <p:origin x="1224" y="256"/>
      </p:cViewPr>
      <p:guideLst>
        <p:guide pos="3840"/>
        <p:guide pos="6652"/>
        <p:guide orient="horz" pos="96"/>
        <p:guide pos="1323"/>
        <p:guide orient="horz" pos="2137"/>
        <p:guide pos="370"/>
        <p:guide pos="7310"/>
        <p:guide orient="horz" pos="1366"/>
        <p:guide orient="horz" pos="3135"/>
        <p:guide orient="horz" pos="3294"/>
        <p:guide orient="horz" pos="1797"/>
        <p:guide orient="horz" pos="1049"/>
        <p:guide pos="4725"/>
        <p:guide pos="5677"/>
        <p:guide orient="horz" pos="3430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CC4B1-0909-4778-9C22-118FD8A04FB6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93275-C87F-409C-957E-5A14E49A1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70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35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7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992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13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330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1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09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697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4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7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923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59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64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46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255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55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86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1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CA70A-B905-4BDC-A284-6F3A7B4A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051652-A67B-42B8-AFD5-303C5F870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089FC9-BFB2-448C-893D-06891DDB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F8995A-2A5B-4D49-8251-20F625B1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E07194-77EB-47F4-AB50-1FF584EA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96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AF6C81-3323-4864-A145-6FF415423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2A0D4-1C95-4569-9FA7-738E4114B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C10936-5050-465D-B91F-BBD0317C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1DFBF-01A0-4610-9D20-0007EF25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AC87D-4570-476C-8524-CD87DBAE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7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79EDE-6809-4757-A7DE-9EB5929B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46A39-B725-4464-A606-FE0270E1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25A09-4B5D-4184-B9C3-FEF077AEA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EE635-947B-4710-A1B4-53CE457C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5AD91E-948C-4692-9173-01B57B0A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6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8460E-B1FC-4A63-B9C1-205FB9C0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18D6E5-8601-433F-9810-F1EC8E79E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647FFF-AD53-44B9-8AE3-37D6BA41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322AC-E6F2-4D70-94CB-CACB6617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D532B-C21C-44D5-8145-0F9115D8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01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742EF-F336-4460-AFA2-91C2DAA3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615B9-DC77-47CD-8593-652E72904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647FEC-97D5-435E-898B-375352F68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A1CE74-7E3A-4BB8-99C1-BF30776E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20AD26-50DF-4E48-A848-D0622125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70930E-A421-47C4-B743-57F33570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36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ED4AE-800D-4925-865F-A3ADC3FF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51A812-9911-4905-BEB9-2A4164FF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3C7B8D-CC9D-4EAE-95C5-AADE710F8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54CDAB-1995-4FE4-969C-756332893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4FE2FF-3DD0-47A9-9388-D112407D5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867A07-882B-4C72-A0C0-477E9091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8B4BF6-0FDA-4F68-83EE-7289E03D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CE941D-A2B8-47B9-A4FE-B255347E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09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2D8EF-9818-47EF-9966-A681B0B4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D3CB6A-0D8C-4195-9330-A9408782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03B683-844F-465F-9476-4DBA43EA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8362F3-E69D-449E-99E4-777A4B49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02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30A996-D8A7-4D4B-9BCF-FAC998EC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DC56B5-BCD7-4C12-BCF0-C4355183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540BB-1F08-4873-A751-5F7C3E3B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90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D2E99-61FA-44F4-B79B-5FDF771F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B7C27-7797-4638-96A1-D681D0ABB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6904E1-92FC-475E-B4C9-7FBD5BCA7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2E8993-4F25-4FB6-AB38-9A6A9255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9513D1-7A70-48E7-83DF-F72F440B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AE46F-5700-4C23-9763-E4652A17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72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1A534-2EF8-48B9-BB79-EA83C364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3B8DF4-780D-4FC7-837A-814B6A63D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DA509C-735E-4F94-88D9-E32D1D844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3A370C-60ED-48BF-9E22-C25251778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1D73CD-C2F5-48EA-B507-BCEB1801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986D7E-4C62-468A-8B29-4509FFC3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14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7E3EF">
                <a:lumMod val="80000"/>
                <a:lumOff val="20000"/>
              </a:srgbClr>
            </a:gs>
            <a:gs pos="85000">
              <a:srgbClr val="C8D5E6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021926-0CCF-4F97-A232-94D052A7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F968F7-6FEA-4805-B633-44CAB20CB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8E2EB4-7A7F-4845-8591-FE40C4B4D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CA04-DF0B-4D85-BB01-0378098A166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E87460-6D62-4CFD-861B-BD95B7A77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D2247-888B-48B7-B2C3-B5382A634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37D6-E975-4102-81DD-A0BE9CBDAF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9270CF9-58B5-42A5-92F3-91C872CC989D}"/>
              </a:ext>
            </a:extLst>
          </p:cNvPr>
          <p:cNvSpPr/>
          <p:nvPr userDrawn="1"/>
        </p:nvSpPr>
        <p:spPr>
          <a:xfrm>
            <a:off x="0" y="-1161144"/>
            <a:ext cx="885371" cy="885371"/>
          </a:xfrm>
          <a:prstGeom prst="roundRect">
            <a:avLst/>
          </a:prstGeom>
          <a:solidFill>
            <a:srgbClr val="D6E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A98C34B-6064-49EB-8EF6-82BDEF1B8B91}"/>
              </a:ext>
            </a:extLst>
          </p:cNvPr>
          <p:cNvSpPr/>
          <p:nvPr userDrawn="1"/>
        </p:nvSpPr>
        <p:spPr>
          <a:xfrm>
            <a:off x="1132114" y="-1161144"/>
            <a:ext cx="885371" cy="885371"/>
          </a:xfrm>
          <a:prstGeom prst="roundRect">
            <a:avLst/>
          </a:prstGeom>
          <a:solidFill>
            <a:srgbClr val="EE8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D04D92F-91E9-4DBA-B99A-5AE0419C5714}"/>
              </a:ext>
            </a:extLst>
          </p:cNvPr>
          <p:cNvSpPr/>
          <p:nvPr userDrawn="1"/>
        </p:nvSpPr>
        <p:spPr>
          <a:xfrm>
            <a:off x="2293257" y="-1161144"/>
            <a:ext cx="885371" cy="88537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124CD94-3205-4B32-86BB-9F551D976B60}"/>
              </a:ext>
            </a:extLst>
          </p:cNvPr>
          <p:cNvSpPr/>
          <p:nvPr userDrawn="1"/>
        </p:nvSpPr>
        <p:spPr>
          <a:xfrm>
            <a:off x="3425371" y="-1161144"/>
            <a:ext cx="885371" cy="885371"/>
          </a:xfrm>
          <a:prstGeom prst="roundRect">
            <a:avLst/>
          </a:prstGeom>
          <a:solidFill>
            <a:srgbClr val="51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C00FD7D-54C9-4C80-9865-7D3995A72AD5}"/>
              </a:ext>
            </a:extLst>
          </p:cNvPr>
          <p:cNvSpPr/>
          <p:nvPr userDrawn="1"/>
        </p:nvSpPr>
        <p:spPr>
          <a:xfrm>
            <a:off x="4586514" y="-1190172"/>
            <a:ext cx="885371" cy="885371"/>
          </a:xfrm>
          <a:prstGeom prst="roundRect">
            <a:avLst/>
          </a:prstGeom>
          <a:solidFill>
            <a:srgbClr val="283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7041F55-DD6B-4E88-B806-8371434C7CBA}"/>
              </a:ext>
            </a:extLst>
          </p:cNvPr>
          <p:cNvSpPr/>
          <p:nvPr userDrawn="1"/>
        </p:nvSpPr>
        <p:spPr>
          <a:xfrm>
            <a:off x="5704114" y="-1204687"/>
            <a:ext cx="885371" cy="885371"/>
          </a:xfrm>
          <a:prstGeom prst="roundRect">
            <a:avLst/>
          </a:prstGeom>
          <a:solidFill>
            <a:srgbClr val="706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A2A7E9-A1C5-4716-9A11-EE9E079DA3D1}"/>
              </a:ext>
            </a:extLst>
          </p:cNvPr>
          <p:cNvSpPr/>
          <p:nvPr userDrawn="1"/>
        </p:nvSpPr>
        <p:spPr>
          <a:xfrm>
            <a:off x="6908800" y="-1204687"/>
            <a:ext cx="885371" cy="885371"/>
          </a:xfrm>
          <a:prstGeom prst="roundRect">
            <a:avLst/>
          </a:prstGeom>
          <a:solidFill>
            <a:srgbClr val="B41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84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>
            <a:extLst>
              <a:ext uri="{FF2B5EF4-FFF2-40B4-BE49-F238E27FC236}">
                <a16:creationId xmlns:a16="http://schemas.microsoft.com/office/drawing/2014/main" id="{CE2E5E7C-CA7D-4BD4-8052-90E77DC555C0}"/>
              </a:ext>
            </a:extLst>
          </p:cNvPr>
          <p:cNvSpPr txBox="1"/>
          <p:nvPr/>
        </p:nvSpPr>
        <p:spPr>
          <a:xfrm>
            <a:off x="0" y="1481598"/>
            <a:ext cx="12192000" cy="23083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kumimoji="1" lang="en-GB" altLang="zh-CN" sz="4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Modelling the impact of vaccination, mask policies and mobility on the COVID-19 pandemic in Singapore</a:t>
            </a:r>
            <a:endParaRPr lang="zh-CN" altLang="en-US" sz="48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EE66237-E66E-4A83-AC12-F4836A4DFFF1}"/>
              </a:ext>
            </a:extLst>
          </p:cNvPr>
          <p:cNvSpPr txBox="1"/>
          <p:nvPr/>
        </p:nvSpPr>
        <p:spPr>
          <a:xfrm>
            <a:off x="3625361" y="3805982"/>
            <a:ext cx="4941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CSE 8803 Project Presentation</a:t>
            </a:r>
            <a:endParaRPr lang="zh-CN" altLang="en-US" sz="2800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834DF7-B227-FF44-B2C8-F6B93C1D063A}"/>
              </a:ext>
            </a:extLst>
          </p:cNvPr>
          <p:cNvGrpSpPr/>
          <p:nvPr/>
        </p:nvGrpSpPr>
        <p:grpSpPr>
          <a:xfrm>
            <a:off x="2617368" y="4673018"/>
            <a:ext cx="6957262" cy="703384"/>
            <a:chOff x="1370812" y="4811152"/>
            <a:chExt cx="6957262" cy="703384"/>
          </a:xfrm>
        </p:grpSpPr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2BEB8C2E-B285-4E8A-995D-3CB6010E7E5F}"/>
                </a:ext>
              </a:extLst>
            </p:cNvPr>
            <p:cNvSpPr/>
            <p:nvPr/>
          </p:nvSpPr>
          <p:spPr>
            <a:xfrm>
              <a:off x="1370812" y="4811152"/>
              <a:ext cx="6957262" cy="7033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95000"/>
                    <a:lumOff val="5000"/>
                  </a:srgbClr>
                </a:gs>
                <a:gs pos="100000">
                  <a:srgbClr val="EDF2F9">
                    <a:lumMod val="90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65000">
                    <a:srgbClr val="546F90">
                      <a:alpha val="49000"/>
                    </a:srgbClr>
                  </a:gs>
                </a:gsLst>
                <a:lin ang="4800000" scaled="0"/>
                <a:tileRect/>
              </a:gradFill>
            </a:ln>
            <a:effectLst>
              <a:outerShdw blurRad="177800" dist="241300" dir="2700000" algn="tl" rotWithShape="0">
                <a:srgbClr val="546F90">
                  <a:alpha val="14000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E041AA0-63D3-BA4D-AF83-1F6B9D895E55}"/>
                </a:ext>
              </a:extLst>
            </p:cNvPr>
            <p:cNvGrpSpPr/>
            <p:nvPr/>
          </p:nvGrpSpPr>
          <p:grpSpPr>
            <a:xfrm>
              <a:off x="7714879" y="4936119"/>
              <a:ext cx="454350" cy="454350"/>
              <a:chOff x="6904189" y="4668787"/>
              <a:chExt cx="454350" cy="454350"/>
            </a:xfrm>
          </p:grpSpPr>
          <p:sp>
            <p:nvSpPr>
              <p:cNvPr id="188" name="PA-椭圆 13">
                <a:extLst>
                  <a:ext uri="{FF2B5EF4-FFF2-40B4-BE49-F238E27FC236}">
                    <a16:creationId xmlns:a16="http://schemas.microsoft.com/office/drawing/2014/main" id="{0954BEBE-7664-447E-963C-4427CE8102F0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6904189" y="4668787"/>
                <a:ext cx="454350" cy="454350"/>
              </a:xfrm>
              <a:prstGeom prst="ellipse">
                <a:avLst/>
              </a:prstGeom>
              <a:gradFill>
                <a:gsLst>
                  <a:gs pos="0">
                    <a:srgbClr val="04DFFB"/>
                  </a:gs>
                  <a:gs pos="31000">
                    <a:srgbClr val="00B0F0"/>
                  </a:gs>
                  <a:gs pos="100000">
                    <a:srgbClr val="9340F5"/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0">
                      <a:schemeClr val="accent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" dist="25400" dir="13500000">
                  <a:prstClr val="black">
                    <a:alpha val="1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9" name="图形 188">
                <a:extLst>
                  <a:ext uri="{FF2B5EF4-FFF2-40B4-BE49-F238E27FC236}">
                    <a16:creationId xmlns:a16="http://schemas.microsoft.com/office/drawing/2014/main" id="{1CB457CC-320B-4903-AAEB-60B183337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6918718" y="4684396"/>
                <a:ext cx="425291" cy="4252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0F52FFD-FA46-7E42-A843-99E61DF645D5}"/>
                </a:ext>
              </a:extLst>
            </p:cNvPr>
            <p:cNvSpPr/>
            <p:nvPr/>
          </p:nvSpPr>
          <p:spPr>
            <a:xfrm>
              <a:off x="1370812" y="4928804"/>
              <a:ext cx="6358596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283C63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>
                        <a:alpha val="80000"/>
                      </a:schemeClr>
                    </a:outerShdw>
                  </a:effectLst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rPr>
                <a:t>Zishu</a:t>
              </a:r>
              <a:r>
                <a:rPr lang="en-US" altLang="zh-CN" sz="24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>
                        <a:alpha val="80000"/>
                      </a:schemeClr>
                    </a:outerShdw>
                  </a:effectLst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rPr>
                <a:t> Liu	</a:t>
              </a:r>
              <a:r>
                <a:rPr lang="en-US" altLang="zh-CN" sz="2400" dirty="0" err="1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>
                        <a:alpha val="80000"/>
                      </a:schemeClr>
                    </a:outerShdw>
                  </a:effectLst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rPr>
                <a:t>Yuxin</a:t>
              </a:r>
              <a:r>
                <a:rPr lang="en-US" altLang="zh-CN" sz="24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>
                        <a:alpha val="80000"/>
                      </a:schemeClr>
                    </a:outerShdw>
                  </a:effectLst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rPr>
                <a:t> </a:t>
              </a:r>
              <a:r>
                <a:rPr lang="en-US" altLang="zh-CN" sz="2400" dirty="0" err="1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>
                        <a:alpha val="80000"/>
                      </a:schemeClr>
                    </a:outerShdw>
                  </a:effectLst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rPr>
                <a:t>Xie</a:t>
              </a:r>
              <a:r>
                <a:rPr lang="en-US" altLang="zh-CN" sz="24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>
                        <a:alpha val="80000"/>
                      </a:schemeClr>
                    </a:outerShdw>
                  </a:effectLst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rPr>
                <a:t>	</a:t>
              </a:r>
              <a:r>
                <a:rPr lang="en-US" altLang="zh-CN" sz="2400" dirty="0" err="1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>
                        <a:alpha val="80000"/>
                      </a:schemeClr>
                    </a:outerShdw>
                  </a:effectLst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rPr>
                <a:t>Jichuan</a:t>
              </a:r>
              <a:r>
                <a:rPr lang="en-US" altLang="zh-CN" sz="24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>
                        <a:alpha val="80000"/>
                      </a:schemeClr>
                    </a:outerShdw>
                  </a:effectLst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rPr>
                <a:t> Zhang</a:t>
              </a:r>
              <a:endParaRPr lang="zh-CN" altLang="en-US" sz="24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Alibaba PuHuiTi M" pitchFamily="18" charset="-122"/>
                <a:ea typeface="Alibaba PuHuiTi M" pitchFamily="18" charset="-122"/>
                <a:cs typeface="Alibaba PuHuiTi M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00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3C3E9-749E-4205-BD36-222E0F1B760C}"/>
              </a:ext>
            </a:extLst>
          </p:cNvPr>
          <p:cNvSpPr/>
          <p:nvPr/>
        </p:nvSpPr>
        <p:spPr>
          <a:xfrm>
            <a:off x="894528" y="1781257"/>
            <a:ext cx="4650866" cy="4208460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Initial attempt (X)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 err="1"/>
              <a:t>MaxiR</a:t>
            </a:r>
            <a:r>
              <a:rPr lang="en-US" altLang="zh-CN" dirty="0"/>
              <a:t> = Cumulative Confirmed - Cumulative Death - I 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endParaRPr lang="en-US" altLang="zh-CN" dirty="0"/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endParaRPr lang="en-US" altLang="zh-CN" dirty="0"/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endParaRPr lang="en-US" altLang="zh-CN" dirty="0"/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Using an iterative way to fitting multiple curves</a:t>
            </a:r>
            <a:endParaRPr lang="en-US" altLang="zh-CN" baseline="30000" dirty="0"/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Manually set the initial value of S state </a:t>
            </a:r>
          </a:p>
          <a:p>
            <a:pPr>
              <a:lnSpc>
                <a:spcPct val="150000"/>
              </a:lnSpc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endParaRPr lang="en-US" altLang="zh-CN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1887794" y="652650"/>
            <a:ext cx="8642554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Data fitting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02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ODE Model</a:t>
              </a:r>
            </a:p>
          </p:txBody>
        </p:sp>
      </p:grpSp>
      <p:pic>
        <p:nvPicPr>
          <p:cNvPr id="10" name="Screen Shot 2021-12-01 at 8.02.43 PM.png">
            <a:extLst>
              <a:ext uri="{FF2B5EF4-FFF2-40B4-BE49-F238E27FC236}">
                <a16:creationId xmlns:a16="http://schemas.microsoft.com/office/drawing/2014/main" id="{79FD3E8E-3999-0F47-B105-DD5C2FD4E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80" y="1999961"/>
            <a:ext cx="2727202" cy="3895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Screen Shot 2021-12-01 at 8.03.41 PM.png">
            <a:extLst>
              <a:ext uri="{FF2B5EF4-FFF2-40B4-BE49-F238E27FC236}">
                <a16:creationId xmlns:a16="http://schemas.microsoft.com/office/drawing/2014/main" id="{18513015-170D-3542-B70B-4FE5C297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395" y="1999961"/>
            <a:ext cx="3632149" cy="3895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31FC70-C060-DA44-81A0-C7A5260CF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378" y="3283527"/>
            <a:ext cx="4301176" cy="8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3C3E9-749E-4205-BD36-222E0F1B760C}"/>
              </a:ext>
            </a:extLst>
          </p:cNvPr>
          <p:cNvSpPr/>
          <p:nvPr/>
        </p:nvSpPr>
        <p:spPr>
          <a:xfrm>
            <a:off x="894528" y="2404504"/>
            <a:ext cx="4650866" cy="2961965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Beta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Before Vaccination: 0.44964359 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After Vaccination:0.18322830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endParaRPr lang="en-US" altLang="zh-CN" dirty="0"/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Things need to be improved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Not fitting every curve as well</a:t>
            </a:r>
            <a:endParaRPr lang="en-US" altLang="zh-CN" baseline="30000" dirty="0"/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Value of S can’t reflect the fact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1887794" y="652650"/>
            <a:ext cx="8642554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Conclusion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02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ODE Model</a:t>
              </a:r>
            </a:p>
          </p:txBody>
        </p:sp>
      </p:grpSp>
      <p:pic>
        <p:nvPicPr>
          <p:cNvPr id="12" name="after fit all-2.jpg">
            <a:extLst>
              <a:ext uri="{FF2B5EF4-FFF2-40B4-BE49-F238E27FC236}">
                <a16:creationId xmlns:a16="http://schemas.microsoft.com/office/drawing/2014/main" id="{AE0323F1-061E-9C4C-BB31-2A7F71A4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98" y="1891585"/>
            <a:ext cx="5003801" cy="3987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401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52482A0-91DB-5F4C-A4E7-94EFE18EECD9}"/>
              </a:ext>
            </a:extLst>
          </p:cNvPr>
          <p:cNvGrpSpPr/>
          <p:nvPr/>
        </p:nvGrpSpPr>
        <p:grpSpPr>
          <a:xfrm>
            <a:off x="1108798" y="1962630"/>
            <a:ext cx="1237209" cy="1237209"/>
            <a:chOff x="2961190" y="3998272"/>
            <a:chExt cx="1237209" cy="1237209"/>
          </a:xfrm>
        </p:grpSpPr>
        <p:sp>
          <p:nvSpPr>
            <p:cNvPr id="15" name="矩形: 圆角 4">
              <a:extLst>
                <a:ext uri="{FF2B5EF4-FFF2-40B4-BE49-F238E27FC236}">
                  <a16:creationId xmlns:a16="http://schemas.microsoft.com/office/drawing/2014/main" id="{26176A46-9292-D542-AA39-8864780EB8AE}"/>
                </a:ext>
              </a:extLst>
            </p:cNvPr>
            <p:cNvSpPr/>
            <p:nvPr/>
          </p:nvSpPr>
          <p:spPr>
            <a:xfrm>
              <a:off x="2961190" y="3998272"/>
              <a:ext cx="1237209" cy="1237209"/>
            </a:xfrm>
            <a:prstGeom prst="roundRect">
              <a:avLst>
                <a:gd name="adj" fmla="val 17185"/>
              </a:avLst>
            </a:prstGeom>
            <a:solidFill>
              <a:srgbClr val="D4E0ED"/>
            </a:solidFill>
            <a:ln w="254000">
              <a:gradFill flip="none" rotWithShape="1">
                <a:gsLst>
                  <a:gs pos="53000">
                    <a:schemeClr val="bg1">
                      <a:alpha val="68000"/>
                    </a:schemeClr>
                  </a:gs>
                  <a:gs pos="66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图形 9">
              <a:extLst>
                <a:ext uri="{FF2B5EF4-FFF2-40B4-BE49-F238E27FC236}">
                  <a16:creationId xmlns:a16="http://schemas.microsoft.com/office/drawing/2014/main" id="{E49A4FA8-C0A5-A749-8D73-3FA39417F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9344" y="4280021"/>
              <a:ext cx="720900" cy="640800"/>
            </a:xfrm>
            <a:custGeom>
              <a:avLst/>
              <a:gdLst>
                <a:gd name="connsiteX0" fmla="*/ 914400 w 5486400"/>
                <a:gd name="connsiteY0" fmla="*/ 1219200 h 4876800"/>
                <a:gd name="connsiteX1" fmla="*/ 1524000 w 5486400"/>
                <a:gd name="connsiteY1" fmla="*/ 609600 h 4876800"/>
                <a:gd name="connsiteX2" fmla="*/ 914400 w 5486400"/>
                <a:gd name="connsiteY2" fmla="*/ 0 h 4876800"/>
                <a:gd name="connsiteX3" fmla="*/ 304800 w 5486400"/>
                <a:gd name="connsiteY3" fmla="*/ 609600 h 4876800"/>
                <a:gd name="connsiteX4" fmla="*/ 914400 w 5486400"/>
                <a:gd name="connsiteY4" fmla="*/ 1219200 h 4876800"/>
                <a:gd name="connsiteX5" fmla="*/ 914400 w 5486400"/>
                <a:gd name="connsiteY5" fmla="*/ 2896362 h 4876800"/>
                <a:gd name="connsiteX6" fmla="*/ 1044321 w 5486400"/>
                <a:gd name="connsiteY6" fmla="*/ 2591562 h 4876800"/>
                <a:gd name="connsiteX7" fmla="*/ 1731359 w 5486400"/>
                <a:gd name="connsiteY7" fmla="*/ 1943100 h 4876800"/>
                <a:gd name="connsiteX8" fmla="*/ 1784795 w 5486400"/>
                <a:gd name="connsiteY8" fmla="*/ 1909096 h 4876800"/>
                <a:gd name="connsiteX9" fmla="*/ 1219200 w 5486400"/>
                <a:gd name="connsiteY9" fmla="*/ 1524000 h 4876800"/>
                <a:gd name="connsiteX10" fmla="*/ 609600 w 5486400"/>
                <a:gd name="connsiteY10" fmla="*/ 1524000 h 4876800"/>
                <a:gd name="connsiteX11" fmla="*/ 0 w 5486400"/>
                <a:gd name="connsiteY11" fmla="*/ 2133600 h 4876800"/>
                <a:gd name="connsiteX12" fmla="*/ 0 w 5486400"/>
                <a:gd name="connsiteY12" fmla="*/ 3048000 h 4876800"/>
                <a:gd name="connsiteX13" fmla="*/ 304800 w 5486400"/>
                <a:gd name="connsiteY13" fmla="*/ 3352800 h 4876800"/>
                <a:gd name="connsiteX14" fmla="*/ 304800 w 5486400"/>
                <a:gd name="connsiteY14" fmla="*/ 4572000 h 4876800"/>
                <a:gd name="connsiteX15" fmla="*/ 609600 w 5486400"/>
                <a:gd name="connsiteY15" fmla="*/ 4876800 h 4876800"/>
                <a:gd name="connsiteX16" fmla="*/ 1219200 w 5486400"/>
                <a:gd name="connsiteY16" fmla="*/ 4876800 h 4876800"/>
                <a:gd name="connsiteX17" fmla="*/ 1524000 w 5486400"/>
                <a:gd name="connsiteY17" fmla="*/ 4572000 h 4876800"/>
                <a:gd name="connsiteX18" fmla="*/ 1524000 w 5486400"/>
                <a:gd name="connsiteY18" fmla="*/ 3653885 h 4876800"/>
                <a:gd name="connsiteX19" fmla="*/ 1044321 w 5486400"/>
                <a:gd name="connsiteY19" fmla="*/ 3201162 h 4876800"/>
                <a:gd name="connsiteX20" fmla="*/ 914400 w 5486400"/>
                <a:gd name="connsiteY20" fmla="*/ 2896362 h 4876800"/>
                <a:gd name="connsiteX21" fmla="*/ 4572000 w 5486400"/>
                <a:gd name="connsiteY21" fmla="*/ 1219200 h 4876800"/>
                <a:gd name="connsiteX22" fmla="*/ 5181600 w 5486400"/>
                <a:gd name="connsiteY22" fmla="*/ 609600 h 4876800"/>
                <a:gd name="connsiteX23" fmla="*/ 4572000 w 5486400"/>
                <a:gd name="connsiteY23" fmla="*/ 0 h 4876800"/>
                <a:gd name="connsiteX24" fmla="*/ 3962400 w 5486400"/>
                <a:gd name="connsiteY24" fmla="*/ 609600 h 4876800"/>
                <a:gd name="connsiteX25" fmla="*/ 4572000 w 5486400"/>
                <a:gd name="connsiteY25" fmla="*/ 1219200 h 4876800"/>
                <a:gd name="connsiteX26" fmla="*/ 4876800 w 5486400"/>
                <a:gd name="connsiteY26" fmla="*/ 1524000 h 4876800"/>
                <a:gd name="connsiteX27" fmla="*/ 4267200 w 5486400"/>
                <a:gd name="connsiteY27" fmla="*/ 1524000 h 4876800"/>
                <a:gd name="connsiteX28" fmla="*/ 3701606 w 5486400"/>
                <a:gd name="connsiteY28" fmla="*/ 1909001 h 4876800"/>
                <a:gd name="connsiteX29" fmla="*/ 3755136 w 5486400"/>
                <a:gd name="connsiteY29" fmla="*/ 1943195 h 4876800"/>
                <a:gd name="connsiteX30" fmla="*/ 4442079 w 5486400"/>
                <a:gd name="connsiteY30" fmla="*/ 2591467 h 4876800"/>
                <a:gd name="connsiteX31" fmla="*/ 4454119 w 5486400"/>
                <a:gd name="connsiteY31" fmla="*/ 3189027 h 4876800"/>
                <a:gd name="connsiteX32" fmla="*/ 4442079 w 5486400"/>
                <a:gd name="connsiteY32" fmla="*/ 3201067 h 4876800"/>
                <a:gd name="connsiteX33" fmla="*/ 3962400 w 5486400"/>
                <a:gd name="connsiteY33" fmla="*/ 3653981 h 4876800"/>
                <a:gd name="connsiteX34" fmla="*/ 3962400 w 5486400"/>
                <a:gd name="connsiteY34" fmla="*/ 4572000 h 4876800"/>
                <a:gd name="connsiteX35" fmla="*/ 4267200 w 5486400"/>
                <a:gd name="connsiteY35" fmla="*/ 4876800 h 4876800"/>
                <a:gd name="connsiteX36" fmla="*/ 4876800 w 5486400"/>
                <a:gd name="connsiteY36" fmla="*/ 4876800 h 4876800"/>
                <a:gd name="connsiteX37" fmla="*/ 5181600 w 5486400"/>
                <a:gd name="connsiteY37" fmla="*/ 4572000 h 4876800"/>
                <a:gd name="connsiteX38" fmla="*/ 5181600 w 5486400"/>
                <a:gd name="connsiteY38" fmla="*/ 3352800 h 4876800"/>
                <a:gd name="connsiteX39" fmla="*/ 5486400 w 5486400"/>
                <a:gd name="connsiteY39" fmla="*/ 3048000 h 4876800"/>
                <a:gd name="connsiteX40" fmla="*/ 5486400 w 5486400"/>
                <a:gd name="connsiteY40" fmla="*/ 2133600 h 4876800"/>
                <a:gd name="connsiteX41" fmla="*/ 4876800 w 5486400"/>
                <a:gd name="connsiteY41" fmla="*/ 1524000 h 4876800"/>
                <a:gd name="connsiteX42" fmla="*/ 4232910 w 5486400"/>
                <a:gd name="connsiteY42" fmla="*/ 2813114 h 4876800"/>
                <a:gd name="connsiteX43" fmla="*/ 3545967 w 5486400"/>
                <a:gd name="connsiteY43" fmla="*/ 2164842 h 4876800"/>
                <a:gd name="connsiteX44" fmla="*/ 3384369 w 5486400"/>
                <a:gd name="connsiteY44" fmla="*/ 2168706 h 4876800"/>
                <a:gd name="connsiteX45" fmla="*/ 3352800 w 5486400"/>
                <a:gd name="connsiteY45" fmla="*/ 2247900 h 4876800"/>
                <a:gd name="connsiteX46" fmla="*/ 3352800 w 5486400"/>
                <a:gd name="connsiteY46" fmla="*/ 2590800 h 4876800"/>
                <a:gd name="connsiteX47" fmla="*/ 2133600 w 5486400"/>
                <a:gd name="connsiteY47" fmla="*/ 2590800 h 4876800"/>
                <a:gd name="connsiteX48" fmla="*/ 2133600 w 5486400"/>
                <a:gd name="connsiteY48" fmla="*/ 2247900 h 4876800"/>
                <a:gd name="connsiteX49" fmla="*/ 2019723 w 5486400"/>
                <a:gd name="connsiteY49" fmla="*/ 2133178 h 4876800"/>
                <a:gd name="connsiteX50" fmla="*/ 1940433 w 5486400"/>
                <a:gd name="connsiteY50" fmla="*/ 2164747 h 4876800"/>
                <a:gd name="connsiteX51" fmla="*/ 1253490 w 5486400"/>
                <a:gd name="connsiteY51" fmla="*/ 2813114 h 4876800"/>
                <a:gd name="connsiteX52" fmla="*/ 1253490 w 5486400"/>
                <a:gd name="connsiteY52" fmla="*/ 2979515 h 4876800"/>
                <a:gd name="connsiteX53" fmla="*/ 1940433 w 5486400"/>
                <a:gd name="connsiteY53" fmla="*/ 3627882 h 4876800"/>
                <a:gd name="connsiteX54" fmla="*/ 2102032 w 5486400"/>
                <a:gd name="connsiteY54" fmla="*/ 3624020 h 4876800"/>
                <a:gd name="connsiteX55" fmla="*/ 2133600 w 5486400"/>
                <a:gd name="connsiteY55" fmla="*/ 3544634 h 4876800"/>
                <a:gd name="connsiteX56" fmla="*/ 2133600 w 5486400"/>
                <a:gd name="connsiteY56" fmla="*/ 3200400 h 4876800"/>
                <a:gd name="connsiteX57" fmla="*/ 3352800 w 5486400"/>
                <a:gd name="connsiteY57" fmla="*/ 3200400 h 4876800"/>
                <a:gd name="connsiteX58" fmla="*/ 3352800 w 5486400"/>
                <a:gd name="connsiteY58" fmla="*/ 3544634 h 4876800"/>
                <a:gd name="connsiteX59" fmla="*/ 3466581 w 5486400"/>
                <a:gd name="connsiteY59" fmla="*/ 3659451 h 4876800"/>
                <a:gd name="connsiteX60" fmla="*/ 3545967 w 5486400"/>
                <a:gd name="connsiteY60" fmla="*/ 3627882 h 4876800"/>
                <a:gd name="connsiteX61" fmla="*/ 4232910 w 5486400"/>
                <a:gd name="connsiteY61" fmla="*/ 2979515 h 4876800"/>
                <a:gd name="connsiteX62" fmla="*/ 4232910 w 5486400"/>
                <a:gd name="connsiteY62" fmla="*/ 2813114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486400" h="4876800">
                  <a:moveTo>
                    <a:pt x="914400" y="1219200"/>
                  </a:moveTo>
                  <a:cubicBezTo>
                    <a:pt x="1251073" y="1219200"/>
                    <a:pt x="1524000" y="946273"/>
                    <a:pt x="1524000" y="609600"/>
                  </a:cubicBezTo>
                  <a:cubicBezTo>
                    <a:pt x="1524000" y="272927"/>
                    <a:pt x="1251073" y="0"/>
                    <a:pt x="914400" y="0"/>
                  </a:cubicBezTo>
                  <a:cubicBezTo>
                    <a:pt x="577727" y="0"/>
                    <a:pt x="304800" y="272927"/>
                    <a:pt x="304800" y="609600"/>
                  </a:cubicBezTo>
                  <a:cubicBezTo>
                    <a:pt x="304800" y="946273"/>
                    <a:pt x="577727" y="1219200"/>
                    <a:pt x="914400" y="1219200"/>
                  </a:cubicBezTo>
                  <a:close/>
                  <a:moveTo>
                    <a:pt x="914400" y="2896362"/>
                  </a:moveTo>
                  <a:cubicBezTo>
                    <a:pt x="914126" y="2781254"/>
                    <a:pt x="961089" y="2671075"/>
                    <a:pt x="1044321" y="2591562"/>
                  </a:cubicBezTo>
                  <a:lnTo>
                    <a:pt x="1731359" y="1943100"/>
                  </a:lnTo>
                  <a:cubicBezTo>
                    <a:pt x="1747076" y="1928336"/>
                    <a:pt x="1767268" y="1921097"/>
                    <a:pt x="1784795" y="1909096"/>
                  </a:cubicBezTo>
                  <a:cubicBezTo>
                    <a:pt x="1693071" y="1676892"/>
                    <a:pt x="1468863" y="1524237"/>
                    <a:pt x="1219200" y="1524000"/>
                  </a:cubicBezTo>
                  <a:lnTo>
                    <a:pt x="609600" y="1524000"/>
                  </a:lnTo>
                  <a:cubicBezTo>
                    <a:pt x="272927" y="1524000"/>
                    <a:pt x="0" y="1796927"/>
                    <a:pt x="0" y="2133600"/>
                  </a:cubicBezTo>
                  <a:lnTo>
                    <a:pt x="0" y="3048000"/>
                  </a:lnTo>
                  <a:cubicBezTo>
                    <a:pt x="0" y="3216337"/>
                    <a:pt x="136464" y="3352800"/>
                    <a:pt x="304800" y="3352800"/>
                  </a:cubicBezTo>
                  <a:lnTo>
                    <a:pt x="304800" y="4572000"/>
                  </a:lnTo>
                  <a:cubicBezTo>
                    <a:pt x="304800" y="4740337"/>
                    <a:pt x="441264" y="4876800"/>
                    <a:pt x="609600" y="4876800"/>
                  </a:cubicBezTo>
                  <a:lnTo>
                    <a:pt x="1219200" y="4876800"/>
                  </a:lnTo>
                  <a:cubicBezTo>
                    <a:pt x="1387536" y="4876800"/>
                    <a:pt x="1524000" y="4740337"/>
                    <a:pt x="1524000" y="4572000"/>
                  </a:cubicBezTo>
                  <a:lnTo>
                    <a:pt x="1524000" y="3653885"/>
                  </a:lnTo>
                  <a:lnTo>
                    <a:pt x="1044321" y="3201162"/>
                  </a:lnTo>
                  <a:cubicBezTo>
                    <a:pt x="961061" y="3121668"/>
                    <a:pt x="914092" y="3011476"/>
                    <a:pt x="914400" y="2896362"/>
                  </a:cubicBezTo>
                  <a:close/>
                  <a:moveTo>
                    <a:pt x="4572000" y="1219200"/>
                  </a:moveTo>
                  <a:cubicBezTo>
                    <a:pt x="4908673" y="1219200"/>
                    <a:pt x="5181600" y="946273"/>
                    <a:pt x="5181600" y="609600"/>
                  </a:cubicBezTo>
                  <a:cubicBezTo>
                    <a:pt x="5181600" y="272927"/>
                    <a:pt x="4908673" y="0"/>
                    <a:pt x="4572000" y="0"/>
                  </a:cubicBezTo>
                  <a:cubicBezTo>
                    <a:pt x="4235327" y="0"/>
                    <a:pt x="3962400" y="272927"/>
                    <a:pt x="3962400" y="609600"/>
                  </a:cubicBezTo>
                  <a:cubicBezTo>
                    <a:pt x="3962400" y="946273"/>
                    <a:pt x="4235327" y="1219200"/>
                    <a:pt x="4572000" y="1219200"/>
                  </a:cubicBezTo>
                  <a:close/>
                  <a:moveTo>
                    <a:pt x="4876800" y="1524000"/>
                  </a:moveTo>
                  <a:lnTo>
                    <a:pt x="4267200" y="1524000"/>
                  </a:lnTo>
                  <a:cubicBezTo>
                    <a:pt x="4017561" y="1524221"/>
                    <a:pt x="3793360" y="1676835"/>
                    <a:pt x="3701606" y="1909001"/>
                  </a:cubicBezTo>
                  <a:cubicBezTo>
                    <a:pt x="3719132" y="1921097"/>
                    <a:pt x="3739706" y="1928051"/>
                    <a:pt x="3755136" y="1943195"/>
                  </a:cubicBezTo>
                  <a:lnTo>
                    <a:pt x="4442079" y="2591467"/>
                  </a:lnTo>
                  <a:cubicBezTo>
                    <a:pt x="4610416" y="2753154"/>
                    <a:pt x="4615806" y="3020690"/>
                    <a:pt x="4454119" y="3189027"/>
                  </a:cubicBezTo>
                  <a:cubicBezTo>
                    <a:pt x="4450187" y="3193121"/>
                    <a:pt x="4446173" y="3197135"/>
                    <a:pt x="4442079" y="3201067"/>
                  </a:cubicBezTo>
                  <a:lnTo>
                    <a:pt x="3962400" y="3653981"/>
                  </a:lnTo>
                  <a:lnTo>
                    <a:pt x="3962400" y="4572000"/>
                  </a:lnTo>
                  <a:cubicBezTo>
                    <a:pt x="3962400" y="4740337"/>
                    <a:pt x="4098864" y="4876800"/>
                    <a:pt x="4267200" y="4876800"/>
                  </a:cubicBezTo>
                  <a:lnTo>
                    <a:pt x="4876800" y="4876800"/>
                  </a:lnTo>
                  <a:cubicBezTo>
                    <a:pt x="5045136" y="4876800"/>
                    <a:pt x="5181600" y="4740337"/>
                    <a:pt x="5181600" y="4572000"/>
                  </a:cubicBezTo>
                  <a:lnTo>
                    <a:pt x="5181600" y="3352800"/>
                  </a:lnTo>
                  <a:cubicBezTo>
                    <a:pt x="5349936" y="3352800"/>
                    <a:pt x="5486400" y="3216337"/>
                    <a:pt x="5486400" y="3048000"/>
                  </a:cubicBezTo>
                  <a:lnTo>
                    <a:pt x="5486400" y="2133600"/>
                  </a:lnTo>
                  <a:cubicBezTo>
                    <a:pt x="5486400" y="1796927"/>
                    <a:pt x="5213473" y="1524000"/>
                    <a:pt x="4876800" y="1524000"/>
                  </a:cubicBezTo>
                  <a:close/>
                  <a:moveTo>
                    <a:pt x="4232910" y="2813114"/>
                  </a:moveTo>
                  <a:lnTo>
                    <a:pt x="3545967" y="2164842"/>
                  </a:lnTo>
                  <a:cubicBezTo>
                    <a:pt x="3500276" y="2121285"/>
                    <a:pt x="3427926" y="2123015"/>
                    <a:pt x="3384369" y="2168706"/>
                  </a:cubicBezTo>
                  <a:cubicBezTo>
                    <a:pt x="3364026" y="2190044"/>
                    <a:pt x="3352716" y="2218418"/>
                    <a:pt x="3352800" y="2247900"/>
                  </a:cubicBezTo>
                  <a:lnTo>
                    <a:pt x="3352800" y="2590800"/>
                  </a:lnTo>
                  <a:lnTo>
                    <a:pt x="2133600" y="2590800"/>
                  </a:lnTo>
                  <a:lnTo>
                    <a:pt x="2133600" y="2247900"/>
                  </a:lnTo>
                  <a:cubicBezTo>
                    <a:pt x="2133834" y="2184774"/>
                    <a:pt x="2082849" y="2133412"/>
                    <a:pt x="2019723" y="2133178"/>
                  </a:cubicBezTo>
                  <a:cubicBezTo>
                    <a:pt x="1990209" y="2133069"/>
                    <a:pt x="1961796" y="2144381"/>
                    <a:pt x="1940433" y="2164747"/>
                  </a:cubicBezTo>
                  <a:lnTo>
                    <a:pt x="1253490" y="2813114"/>
                  </a:lnTo>
                  <a:cubicBezTo>
                    <a:pt x="1207784" y="2859165"/>
                    <a:pt x="1207784" y="2933464"/>
                    <a:pt x="1253490" y="2979515"/>
                  </a:cubicBezTo>
                  <a:lnTo>
                    <a:pt x="1940433" y="3627882"/>
                  </a:lnTo>
                  <a:cubicBezTo>
                    <a:pt x="1986124" y="3671440"/>
                    <a:pt x="2058474" y="3669711"/>
                    <a:pt x="2102032" y="3624020"/>
                  </a:cubicBezTo>
                  <a:cubicBezTo>
                    <a:pt x="2122420" y="3602633"/>
                    <a:pt x="2133734" y="3574182"/>
                    <a:pt x="2133600" y="3544634"/>
                  </a:cubicBezTo>
                  <a:lnTo>
                    <a:pt x="2133600" y="3200400"/>
                  </a:lnTo>
                  <a:lnTo>
                    <a:pt x="3352800" y="3200400"/>
                  </a:lnTo>
                  <a:lnTo>
                    <a:pt x="3352800" y="3544634"/>
                  </a:lnTo>
                  <a:cubicBezTo>
                    <a:pt x="3352514" y="3607759"/>
                    <a:pt x="3403455" y="3659165"/>
                    <a:pt x="3466581" y="3659451"/>
                  </a:cubicBezTo>
                  <a:cubicBezTo>
                    <a:pt x="3496129" y="3659585"/>
                    <a:pt x="3524580" y="3648271"/>
                    <a:pt x="3545967" y="3627882"/>
                  </a:cubicBezTo>
                  <a:lnTo>
                    <a:pt x="4232910" y="2979515"/>
                  </a:lnTo>
                  <a:cubicBezTo>
                    <a:pt x="4278616" y="2933464"/>
                    <a:pt x="4278616" y="2859165"/>
                    <a:pt x="4232910" y="2813114"/>
                  </a:cubicBezTo>
                  <a:close/>
                </a:path>
              </a:pathLst>
            </a:custGeom>
            <a:solidFill>
              <a:srgbClr val="5160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98A2EF-855E-AF40-B8E6-B0EBEDBE9DC5}"/>
              </a:ext>
            </a:extLst>
          </p:cNvPr>
          <p:cNvGrpSpPr/>
          <p:nvPr/>
        </p:nvGrpSpPr>
        <p:grpSpPr>
          <a:xfrm>
            <a:off x="7035378" y="448615"/>
            <a:ext cx="3059164" cy="5960769"/>
            <a:chOff x="7035378" y="448615"/>
            <a:chExt cx="3059164" cy="5960769"/>
          </a:xfrm>
        </p:grpSpPr>
        <p:sp>
          <p:nvSpPr>
            <p:cNvPr id="36" name="PA-圆角矩形 9">
              <a:extLst>
                <a:ext uri="{FF2B5EF4-FFF2-40B4-BE49-F238E27FC236}">
                  <a16:creationId xmlns:a16="http://schemas.microsoft.com/office/drawing/2014/main" id="{8A715EBB-83A1-42EF-A76C-9E3747ED66B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1872762">
              <a:off x="7035378" y="448615"/>
              <a:ext cx="3057797" cy="5960769"/>
            </a:xfrm>
            <a:prstGeom prst="roundRect">
              <a:avLst>
                <a:gd name="adj" fmla="val 9167"/>
              </a:avLst>
            </a:prstGeom>
            <a:gradFill flip="none" rotWithShape="1">
              <a:gsLst>
                <a:gs pos="0">
                  <a:srgbClr val="DDEAF5">
                    <a:lumMod val="59000"/>
                    <a:lumOff val="41000"/>
                  </a:srgbClr>
                </a:gs>
                <a:gs pos="100000">
                  <a:srgbClr val="DDEAF5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06400" dist="177800" dir="5400000" algn="t" rotWithShape="0">
                <a:srgbClr val="8BA3B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PA-圆角矩形 9">
              <a:extLst>
                <a:ext uri="{FF2B5EF4-FFF2-40B4-BE49-F238E27FC236}">
                  <a16:creationId xmlns:a16="http://schemas.microsoft.com/office/drawing/2014/main" id="{C641DF73-BD61-CD4D-9A94-77E899E099F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1872762">
              <a:off x="7036745" y="1944445"/>
              <a:ext cx="3057797" cy="2956409"/>
            </a:xfrm>
            <a:prstGeom prst="roundRect">
              <a:avLst>
                <a:gd name="adj" fmla="val 9167"/>
              </a:avLst>
            </a:pr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406400" dist="177800" dir="5400000" algn="t" rotWithShape="0">
                <a:srgbClr val="8BA3B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30AE97E-5785-7D42-865C-11FE6A4078B6}"/>
              </a:ext>
            </a:extLst>
          </p:cNvPr>
          <p:cNvGrpSpPr/>
          <p:nvPr/>
        </p:nvGrpSpPr>
        <p:grpSpPr>
          <a:xfrm>
            <a:off x="1108798" y="3654561"/>
            <a:ext cx="4368435" cy="850985"/>
            <a:chOff x="1547977" y="4078576"/>
            <a:chExt cx="1892177" cy="1151691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25CD3F8D-C893-D14A-BFE1-EB2E95F1C793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03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E12BA1E2-2368-F944-A0C7-54840D61068C}"/>
                </a:ext>
              </a:extLst>
            </p:cNvPr>
            <p:cNvSpPr txBox="1"/>
            <p:nvPr/>
          </p:nvSpPr>
          <p:spPr>
            <a:xfrm>
              <a:off x="1547977" y="4522161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Agent-based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53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423C3E9-749E-4205-BD36-222E0F1B760C}"/>
                  </a:ext>
                </a:extLst>
              </p:cNvPr>
              <p:cNvSpPr/>
              <p:nvPr/>
            </p:nvSpPr>
            <p:spPr>
              <a:xfrm>
                <a:off x="1189498" y="2612254"/>
                <a:ext cx="3978124" cy="2546466"/>
              </a:xfrm>
              <a:prstGeom prst="rect">
                <a:avLst/>
              </a:prstGeom>
            </p:spPr>
            <p:txBody>
              <a:bodyPr wrap="square" numCol="1" anchor="ctr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Generalized SEIR model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Each transformation is parameterized with a probability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Alibaba PuHuiTi R" pitchFamily="18" charset="-122"/>
                        <a:cs typeface="Alibaba PuHuiTi R" pitchFamily="18" charset="-122"/>
                      </a:rPr>
                      <m:t>𝑝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 and a duration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Alibaba PuHuiTi R" pitchFamily="18" charset="-122"/>
                        <a:cs typeface="Alibaba PuHuiTi R" pitchFamily="18" charset="-122"/>
                      </a:rPr>
                      <m:t>𝜏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Age-linked parameters are built -in in </a:t>
                </a:r>
                <a:r>
                  <a:rPr lang="en-US" altLang="zh-CN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covasim</a:t>
                </a:r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423C3E9-749E-4205-BD36-222E0F1B7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498" y="2612254"/>
                <a:ext cx="3978124" cy="2546466"/>
              </a:xfrm>
              <a:prstGeom prst="rect">
                <a:avLst/>
              </a:prstGeom>
              <a:blipFill>
                <a:blip r:embed="rId3"/>
                <a:stretch>
                  <a:fillRect l="-952" r="-1587"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3360743" y="475672"/>
            <a:ext cx="5749389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Disease progression</a:t>
            </a:r>
            <a:endParaRPr lang="zh-CN" altLang="en-US" dirty="0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03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Agent-based Model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AD450CF-95FD-3149-A259-756E3D287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223" y="1719938"/>
            <a:ext cx="4500118" cy="43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3C3E9-749E-4205-BD36-222E0F1B760C}"/>
              </a:ext>
            </a:extLst>
          </p:cNvPr>
          <p:cNvSpPr/>
          <p:nvPr/>
        </p:nvSpPr>
        <p:spPr>
          <a:xfrm>
            <a:off x="1189498" y="2820003"/>
            <a:ext cx="3978124" cy="2130968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Four contact networks: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Household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School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Work place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Community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3360743" y="475672"/>
            <a:ext cx="5749389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Contact network</a:t>
            </a:r>
            <a:endParaRPr lang="zh-CN" altLang="en-US" dirty="0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03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Agent-based Model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D29C0E6-ECE5-4A4A-A1A9-001CF98B1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37" y="2072445"/>
            <a:ext cx="5257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8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3C3E9-749E-4205-BD36-222E0F1B760C}"/>
              </a:ext>
            </a:extLst>
          </p:cNvPr>
          <p:cNvSpPr/>
          <p:nvPr/>
        </p:nvSpPr>
        <p:spPr>
          <a:xfrm>
            <a:off x="1189498" y="3443251"/>
            <a:ext cx="3978124" cy="884473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Agents in different states have different beta values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3360743" y="475672"/>
            <a:ext cx="5749389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Agent states</a:t>
            </a:r>
            <a:endParaRPr lang="zh-CN" altLang="en-US" dirty="0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03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Agent-based Model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AD450CF-95FD-3149-A259-756E3D287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223" y="2533493"/>
            <a:ext cx="4500118" cy="245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3360743" y="475672"/>
            <a:ext cx="5749389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Calibration results</a:t>
            </a:r>
            <a:endParaRPr lang="zh-CN" altLang="en-US" dirty="0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03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Agent-based Model</a:t>
              </a:r>
            </a:p>
          </p:txBody>
        </p:sp>
      </p:grpSp>
      <p:sp>
        <p:nvSpPr>
          <p:cNvPr id="11" name="矩形: 圆角 26">
            <a:extLst>
              <a:ext uri="{FF2B5EF4-FFF2-40B4-BE49-F238E27FC236}">
                <a16:creationId xmlns:a16="http://schemas.microsoft.com/office/drawing/2014/main" id="{C06C6CEB-2ECD-2E41-862E-88EDCC83B7B6}"/>
              </a:ext>
            </a:extLst>
          </p:cNvPr>
          <p:cNvSpPr/>
          <p:nvPr/>
        </p:nvSpPr>
        <p:spPr>
          <a:xfrm>
            <a:off x="6402221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5F71D74-3C76-3C49-98BA-A3E61823B086}"/>
              </a:ext>
            </a:extLst>
          </p:cNvPr>
          <p:cNvSpPr/>
          <p:nvPr/>
        </p:nvSpPr>
        <p:spPr>
          <a:xfrm>
            <a:off x="1189498" y="1259735"/>
            <a:ext cx="3978124" cy="468975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First outbreak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840427-823C-2646-A437-FD8EAF8124D0}"/>
              </a:ext>
            </a:extLst>
          </p:cNvPr>
          <p:cNvSpPr/>
          <p:nvPr/>
        </p:nvSpPr>
        <p:spPr>
          <a:xfrm>
            <a:off x="7024380" y="1259734"/>
            <a:ext cx="3978124" cy="468975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Second outbreak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E0DBCF2-5975-E54A-82AE-FA6148B1E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651" y="1800654"/>
            <a:ext cx="4725818" cy="4320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1D072ABD-9125-4D41-9353-2D9B08B6E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0530" y="1789700"/>
            <a:ext cx="472581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1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3360743" y="475672"/>
            <a:ext cx="5749389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Calibration results</a:t>
            </a:r>
            <a:endParaRPr lang="zh-CN" altLang="en-US" dirty="0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03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Agent-based Model</a:t>
              </a:r>
            </a:p>
          </p:txBody>
        </p:sp>
      </p:grpSp>
      <p:sp>
        <p:nvSpPr>
          <p:cNvPr id="11" name="矩形: 圆角 26">
            <a:extLst>
              <a:ext uri="{FF2B5EF4-FFF2-40B4-BE49-F238E27FC236}">
                <a16:creationId xmlns:a16="http://schemas.microsoft.com/office/drawing/2014/main" id="{C06C6CEB-2ECD-2E41-862E-88EDCC83B7B6}"/>
              </a:ext>
            </a:extLst>
          </p:cNvPr>
          <p:cNvSpPr/>
          <p:nvPr/>
        </p:nvSpPr>
        <p:spPr>
          <a:xfrm>
            <a:off x="6402221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5F71D74-3C76-3C49-98BA-A3E61823B086}"/>
              </a:ext>
            </a:extLst>
          </p:cNvPr>
          <p:cNvSpPr/>
          <p:nvPr/>
        </p:nvSpPr>
        <p:spPr>
          <a:xfrm>
            <a:off x="675249" y="1259735"/>
            <a:ext cx="5007607" cy="468975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Second outbreak without vaccination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840427-823C-2646-A437-FD8EAF8124D0}"/>
              </a:ext>
            </a:extLst>
          </p:cNvPr>
          <p:cNvSpPr/>
          <p:nvPr/>
        </p:nvSpPr>
        <p:spPr>
          <a:xfrm>
            <a:off x="7024380" y="1259734"/>
            <a:ext cx="3978124" cy="468975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Impact of mobility and policies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0845999C-CA89-1948-BFA5-50CA7CB13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5293" y="2692400"/>
            <a:ext cx="4597400" cy="25146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61A4B12-678D-E541-A48E-B7E527008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51" y="1789700"/>
            <a:ext cx="472581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>
            <a:extLst>
              <a:ext uri="{FF2B5EF4-FFF2-40B4-BE49-F238E27FC236}">
                <a16:creationId xmlns:a16="http://schemas.microsoft.com/office/drawing/2014/main" id="{5877BCDB-4C7D-4039-9FCD-8F9ADFE9E703}"/>
              </a:ext>
            </a:extLst>
          </p:cNvPr>
          <p:cNvSpPr txBox="1"/>
          <p:nvPr/>
        </p:nvSpPr>
        <p:spPr>
          <a:xfrm>
            <a:off x="1" y="2505670"/>
            <a:ext cx="12191999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Thanks for Listening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ACB5A74-310C-4A86-B99B-55F91E034C25}"/>
              </a:ext>
            </a:extLst>
          </p:cNvPr>
          <p:cNvSpPr txBox="1"/>
          <p:nvPr/>
        </p:nvSpPr>
        <p:spPr>
          <a:xfrm>
            <a:off x="4674393" y="3568065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-2021/12/07-</a:t>
            </a:r>
            <a:endParaRPr lang="zh-CN" altLang="en-US" sz="2400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6" name="矩形: 圆角 110">
            <a:extLst>
              <a:ext uri="{FF2B5EF4-FFF2-40B4-BE49-F238E27FC236}">
                <a16:creationId xmlns:a16="http://schemas.microsoft.com/office/drawing/2014/main" id="{2BEB8C2E-B285-4E8A-995D-3CB6010E7E5F}"/>
              </a:ext>
            </a:extLst>
          </p:cNvPr>
          <p:cNvSpPr/>
          <p:nvPr/>
        </p:nvSpPr>
        <p:spPr>
          <a:xfrm>
            <a:off x="2617369" y="4681021"/>
            <a:ext cx="6957262" cy="7033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F2F9">
                  <a:lumMod val="95000"/>
                  <a:lumOff val="5000"/>
                </a:srgbClr>
              </a:gs>
              <a:gs pos="100000">
                <a:srgbClr val="EDF2F9">
                  <a:lumMod val="90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E041AA0-63D3-BA4D-AF83-1F6B9D895E55}"/>
              </a:ext>
            </a:extLst>
          </p:cNvPr>
          <p:cNvGrpSpPr/>
          <p:nvPr/>
        </p:nvGrpSpPr>
        <p:grpSpPr>
          <a:xfrm rot="10800000">
            <a:off x="2743505" y="4805988"/>
            <a:ext cx="454350" cy="454350"/>
            <a:chOff x="6904189" y="4668787"/>
            <a:chExt cx="454350" cy="454350"/>
          </a:xfrm>
        </p:grpSpPr>
        <p:sp>
          <p:nvSpPr>
            <p:cNvPr id="19" name="PA-椭圆 13">
              <a:extLst>
                <a:ext uri="{FF2B5EF4-FFF2-40B4-BE49-F238E27FC236}">
                  <a16:creationId xmlns:a16="http://schemas.microsoft.com/office/drawing/2014/main" id="{0954BEBE-7664-447E-963C-4427CE8102F0}"/>
                </a:ext>
              </a:extLst>
            </p:cNvPr>
            <p:cNvSpPr/>
            <p:nvPr/>
          </p:nvSpPr>
          <p:spPr>
            <a:xfrm>
              <a:off x="6904189" y="4668787"/>
              <a:ext cx="454350" cy="454350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20" name="图形 188">
              <a:extLst>
                <a:ext uri="{FF2B5EF4-FFF2-40B4-BE49-F238E27FC236}">
                  <a16:creationId xmlns:a16="http://schemas.microsoft.com/office/drawing/2014/main" id="{1CB457CC-320B-4903-AAEB-60B183337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918718" y="4684396"/>
              <a:ext cx="425291" cy="4252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30F52FFD-FA46-7E42-A843-99E61DF645D5}"/>
              </a:ext>
            </a:extLst>
          </p:cNvPr>
          <p:cNvSpPr/>
          <p:nvPr/>
        </p:nvSpPr>
        <p:spPr>
          <a:xfrm>
            <a:off x="3194138" y="4798673"/>
            <a:ext cx="635859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err="1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Zishu</a:t>
            </a:r>
            <a:r>
              <a:rPr lang="en-US" altLang="zh-CN" sz="24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Liu	</a:t>
            </a:r>
            <a:r>
              <a:rPr lang="en-US" altLang="zh-CN" sz="2400" dirty="0" err="1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Yuxin</a:t>
            </a:r>
            <a:r>
              <a:rPr lang="en-US" altLang="zh-CN" sz="24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400" dirty="0" err="1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Xie</a:t>
            </a:r>
            <a:r>
              <a:rPr lang="en-US" altLang="zh-CN" sz="24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	</a:t>
            </a:r>
            <a:r>
              <a:rPr lang="en-US" altLang="zh-CN" sz="2400" dirty="0" err="1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Jichuan</a:t>
            </a:r>
            <a:r>
              <a:rPr lang="en-US" altLang="zh-CN" sz="24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Zhang</a:t>
            </a:r>
            <a:endParaRPr lang="zh-CN" altLang="en-US" sz="2400" dirty="0">
              <a:solidFill>
                <a:srgbClr val="516070"/>
              </a:solidFill>
              <a:effectLst>
                <a:outerShdw blurRad="50800" dist="38100" dir="13500000" algn="br" rotWithShape="0">
                  <a:schemeClr val="bg1">
                    <a:alpha val="80000"/>
                  </a:schemeClr>
                </a:outerShdw>
              </a:effectLst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77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">
            <a:extLst>
              <a:ext uri="{FF2B5EF4-FFF2-40B4-BE49-F238E27FC236}">
                <a16:creationId xmlns:a16="http://schemas.microsoft.com/office/drawing/2014/main" id="{87BC5D6A-0A0C-4078-8DF1-FAE7C5707FBD}"/>
              </a:ext>
            </a:extLst>
          </p:cNvPr>
          <p:cNvSpPr>
            <a:spLocks/>
          </p:cNvSpPr>
          <p:nvPr/>
        </p:nvSpPr>
        <p:spPr>
          <a:xfrm>
            <a:off x="528383" y="1658706"/>
            <a:ext cx="5508626" cy="4860081"/>
          </a:xfrm>
          <a:prstGeom prst="roundRect">
            <a:avLst>
              <a:gd name="adj" fmla="val 6685"/>
            </a:avLst>
          </a:prstGeom>
          <a:gradFill flip="none" rotWithShape="1">
            <a:gsLst>
              <a:gs pos="0">
                <a:srgbClr val="CEDBEA"/>
              </a:gs>
              <a:gs pos="100000">
                <a:srgbClr val="CEDBEA">
                  <a:lumMod val="75000"/>
                  <a:lumOff val="25000"/>
                </a:srgbClr>
              </a:gs>
            </a:gsLst>
            <a:lin ang="2700000" scaled="1"/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Sheryl L Chang, Nathan Harding, Cameron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Zachreson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Oliver M Cliff, and Mikhail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Prokopenko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. 2020. Modelling transmission and control of the COVID-19 pandemic in Australia. Nature communications 11, 1 (2020), 1–13.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Erik Cuevas. 2020. An agent-based model to evaluate the COVID-19 transmission risks in facilities. Computers in biology and medicine 121 (2020), 103827.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De Kai, Guy-Philippe Goldstein, Alexey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Morgunov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Vishal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Nangalia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and Anna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Rotkirch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. 2020. Universal masking is urgent in the COVID-19 pandemic: SEIR and agent based models, empirical validation, policy recommendations.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arXiv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preprint arXiv:2004.13553 (2020).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Cliff C Kerr, Robyn M Stuart, Dina Mistry, Romesh G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Abeysuriya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Katherine Rosenfeld, Gregory R Hart, Rafael C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Núñez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Jamie A Cohen, Prashanth Selvaraj, Brittany Hagedorn, et al. 2021.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Covasim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: an agent-based model of COVID-19 dynamics and interventions. PLOS Computational Biology 17, 7 (2021), e1009149.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9265FA2A-40E2-3249-B777-889E6F1F4B8D}"/>
              </a:ext>
            </a:extLst>
          </p:cNvPr>
          <p:cNvSpPr txBox="1"/>
          <p:nvPr/>
        </p:nvSpPr>
        <p:spPr>
          <a:xfrm>
            <a:off x="2429308" y="480287"/>
            <a:ext cx="4361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Reference</a:t>
            </a:r>
            <a:endParaRPr lang="zh-CN" altLang="en-US" sz="28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35" name="矩形: 圆角 4">
            <a:extLst>
              <a:ext uri="{FF2B5EF4-FFF2-40B4-BE49-F238E27FC236}">
                <a16:creationId xmlns:a16="http://schemas.microsoft.com/office/drawing/2014/main" id="{B585BBDB-F630-F948-BC39-F9DEB5A657A7}"/>
              </a:ext>
            </a:extLst>
          </p:cNvPr>
          <p:cNvSpPr/>
          <p:nvPr/>
        </p:nvSpPr>
        <p:spPr>
          <a:xfrm>
            <a:off x="540317" y="123293"/>
            <a:ext cx="1237209" cy="1237209"/>
          </a:xfrm>
          <a:prstGeom prst="roundRect">
            <a:avLst>
              <a:gd name="adj" fmla="val 17185"/>
            </a:avLst>
          </a:prstGeom>
          <a:solidFill>
            <a:srgbClr val="D4E0ED"/>
          </a:solidFill>
          <a:ln w="254000">
            <a:gradFill flip="none" rotWithShape="1">
              <a:gsLst>
                <a:gs pos="53000">
                  <a:schemeClr val="bg1">
                    <a:alpha val="68000"/>
                  </a:schemeClr>
                </a:gs>
                <a:gs pos="66000">
                  <a:srgbClr val="D4E1ED">
                    <a:lumMod val="7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6" name="图形 135">
            <a:extLst>
              <a:ext uri="{FF2B5EF4-FFF2-40B4-BE49-F238E27FC236}">
                <a16:creationId xmlns:a16="http://schemas.microsoft.com/office/drawing/2014/main" id="{6EA81289-6E75-374A-8308-F7A623D8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762" y="421497"/>
            <a:ext cx="640800" cy="640800"/>
          </a:xfrm>
          <a:prstGeom prst="rect">
            <a:avLst/>
          </a:prstGeom>
        </p:spPr>
      </p:pic>
      <p:sp>
        <p:nvSpPr>
          <p:cNvPr id="137" name="1">
            <a:extLst>
              <a:ext uri="{FF2B5EF4-FFF2-40B4-BE49-F238E27FC236}">
                <a16:creationId xmlns:a16="http://schemas.microsoft.com/office/drawing/2014/main" id="{736E9EBF-F48A-8044-984D-197787466D1C}"/>
              </a:ext>
            </a:extLst>
          </p:cNvPr>
          <p:cNvSpPr>
            <a:spLocks/>
          </p:cNvSpPr>
          <p:nvPr/>
        </p:nvSpPr>
        <p:spPr>
          <a:xfrm>
            <a:off x="6154992" y="1658706"/>
            <a:ext cx="5508626" cy="4860081"/>
          </a:xfrm>
          <a:prstGeom prst="roundRect">
            <a:avLst>
              <a:gd name="adj" fmla="val 6685"/>
            </a:avLst>
          </a:prstGeom>
          <a:gradFill flip="none" rotWithShape="1">
            <a:gsLst>
              <a:gs pos="0">
                <a:srgbClr val="CEDBEA"/>
              </a:gs>
              <a:gs pos="100000">
                <a:srgbClr val="CEDBEA">
                  <a:lumMod val="75000"/>
                  <a:lumOff val="25000"/>
                </a:srgbClr>
              </a:gs>
            </a:gsLst>
            <a:lin ang="2700000" scaled="1"/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David S Khoury, Deborah Cromer, Arnold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Reynaldi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Timothy E Schlub, Adam K Wheatley, Jennifer A Juno,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Kanta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Subbarao, Stephen J Kent, James A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Triccas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and Miles P Davenport. 2021. What level of neutralising antibody protects from COVID-19?.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medRxiv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(2021).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Petra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Mlcochova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Steven A Kemp, Mahesh Shanker Dhar, Guido Papa, Bo Meng, Isabella ATM Ferreira, Rawlings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Datir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Dami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A Collier, Anna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Albecka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Sujeet Singh, et al. 2021. SARS-CoV-2 B. 1.617. 2 Delta variant replication and immune evasion. Nature (2021), 1–6.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Petrônio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CL Silva, Paulo VC Batista,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Hélder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S Lima, Marcos A Alves,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Frederico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G </a:t>
            </a:r>
            <a:r>
              <a:rPr lang="en-GB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Guimarães</a:t>
            </a:r>
            <a:r>
              <a:rPr lang="en-GB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, and Rodrigo CP Silva. 2020. COVID-ABS: An agent-based model of COVID-19 epidemic to simulate health and economic effects of social distancing interventions. Chaos, Solitons &amp; Fractals 139 (2020), 110088.</a:t>
            </a:r>
          </a:p>
        </p:txBody>
      </p:sp>
    </p:spTree>
    <p:extLst>
      <p:ext uri="{BB962C8B-B14F-4D97-AF65-F5344CB8AC3E}">
        <p14:creationId xmlns:p14="http://schemas.microsoft.com/office/powerpoint/2010/main" val="61774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D407821B-DE05-FB4E-B574-F11DB64FC37F}"/>
              </a:ext>
            </a:extLst>
          </p:cNvPr>
          <p:cNvGrpSpPr/>
          <p:nvPr/>
        </p:nvGrpSpPr>
        <p:grpSpPr>
          <a:xfrm>
            <a:off x="2961188" y="2714272"/>
            <a:ext cx="1237209" cy="1237209"/>
            <a:chOff x="1108798" y="1962630"/>
            <a:chExt cx="1237209" cy="1237209"/>
          </a:xfrm>
        </p:grpSpPr>
        <p:sp>
          <p:nvSpPr>
            <p:cNvPr id="22" name="矩形: 圆角 4">
              <a:extLst>
                <a:ext uri="{FF2B5EF4-FFF2-40B4-BE49-F238E27FC236}">
                  <a16:creationId xmlns:a16="http://schemas.microsoft.com/office/drawing/2014/main" id="{D86F5FCF-600B-A64E-8DE7-1E914E4D2651}"/>
                </a:ext>
              </a:extLst>
            </p:cNvPr>
            <p:cNvSpPr/>
            <p:nvPr/>
          </p:nvSpPr>
          <p:spPr>
            <a:xfrm>
              <a:off x="1108798" y="1962630"/>
              <a:ext cx="1237209" cy="1237209"/>
            </a:xfrm>
            <a:prstGeom prst="roundRect">
              <a:avLst>
                <a:gd name="adj" fmla="val 17185"/>
              </a:avLst>
            </a:prstGeom>
            <a:solidFill>
              <a:srgbClr val="D4E0ED"/>
            </a:solidFill>
            <a:ln w="254000">
              <a:gradFill flip="none" rotWithShape="1">
                <a:gsLst>
                  <a:gs pos="53000">
                    <a:schemeClr val="bg1">
                      <a:alpha val="68000"/>
                    </a:schemeClr>
                  </a:gs>
                  <a:gs pos="66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图形 5">
              <a:extLst>
                <a:ext uri="{FF2B5EF4-FFF2-40B4-BE49-F238E27FC236}">
                  <a16:creationId xmlns:a16="http://schemas.microsoft.com/office/drawing/2014/main" id="{91B6E890-A829-4C47-8BE1-ED2785ECCD20}"/>
                </a:ext>
              </a:extLst>
            </p:cNvPr>
            <p:cNvSpPr/>
            <p:nvPr/>
          </p:nvSpPr>
          <p:spPr>
            <a:xfrm>
              <a:off x="1412402" y="2221234"/>
              <a:ext cx="630000" cy="720000"/>
            </a:xfrm>
            <a:custGeom>
              <a:avLst/>
              <a:gdLst>
                <a:gd name="connsiteX0" fmla="*/ 562500 w 630000"/>
                <a:gd name="connsiteY0" fmla="*/ 0 h 720000"/>
                <a:gd name="connsiteX1" fmla="*/ 67500 w 630000"/>
                <a:gd name="connsiteY1" fmla="*/ 0 h 720000"/>
                <a:gd name="connsiteX2" fmla="*/ 0 w 630000"/>
                <a:gd name="connsiteY2" fmla="*/ 67500 h 720000"/>
                <a:gd name="connsiteX3" fmla="*/ 0 w 630000"/>
                <a:gd name="connsiteY3" fmla="*/ 652500 h 720000"/>
                <a:gd name="connsiteX4" fmla="*/ 67500 w 630000"/>
                <a:gd name="connsiteY4" fmla="*/ 720000 h 720000"/>
                <a:gd name="connsiteX5" fmla="*/ 562500 w 630000"/>
                <a:gd name="connsiteY5" fmla="*/ 720000 h 720000"/>
                <a:gd name="connsiteX6" fmla="*/ 630000 w 630000"/>
                <a:gd name="connsiteY6" fmla="*/ 652500 h 720000"/>
                <a:gd name="connsiteX7" fmla="*/ 630000 w 630000"/>
                <a:gd name="connsiteY7" fmla="*/ 67500 h 720000"/>
                <a:gd name="connsiteX8" fmla="*/ 562500 w 630000"/>
                <a:gd name="connsiteY8" fmla="*/ 0 h 720000"/>
                <a:gd name="connsiteX9" fmla="*/ 180000 w 630000"/>
                <a:gd name="connsiteY9" fmla="*/ 612000 h 720000"/>
                <a:gd name="connsiteX10" fmla="*/ 162000 w 630000"/>
                <a:gd name="connsiteY10" fmla="*/ 630000 h 720000"/>
                <a:gd name="connsiteX11" fmla="*/ 108000 w 630000"/>
                <a:gd name="connsiteY11" fmla="*/ 630000 h 720000"/>
                <a:gd name="connsiteX12" fmla="*/ 90000 w 630000"/>
                <a:gd name="connsiteY12" fmla="*/ 612000 h 720000"/>
                <a:gd name="connsiteX13" fmla="*/ 90000 w 630000"/>
                <a:gd name="connsiteY13" fmla="*/ 558000 h 720000"/>
                <a:gd name="connsiteX14" fmla="*/ 108000 w 630000"/>
                <a:gd name="connsiteY14" fmla="*/ 540000 h 720000"/>
                <a:gd name="connsiteX15" fmla="*/ 162000 w 630000"/>
                <a:gd name="connsiteY15" fmla="*/ 540000 h 720000"/>
                <a:gd name="connsiteX16" fmla="*/ 180000 w 630000"/>
                <a:gd name="connsiteY16" fmla="*/ 558000 h 720000"/>
                <a:gd name="connsiteX17" fmla="*/ 180000 w 630000"/>
                <a:gd name="connsiteY17" fmla="*/ 612000 h 720000"/>
                <a:gd name="connsiteX18" fmla="*/ 180000 w 630000"/>
                <a:gd name="connsiteY18" fmla="*/ 432000 h 720000"/>
                <a:gd name="connsiteX19" fmla="*/ 162000 w 630000"/>
                <a:gd name="connsiteY19" fmla="*/ 450000 h 720000"/>
                <a:gd name="connsiteX20" fmla="*/ 108000 w 630000"/>
                <a:gd name="connsiteY20" fmla="*/ 450000 h 720000"/>
                <a:gd name="connsiteX21" fmla="*/ 90000 w 630000"/>
                <a:gd name="connsiteY21" fmla="*/ 432000 h 720000"/>
                <a:gd name="connsiteX22" fmla="*/ 90000 w 630000"/>
                <a:gd name="connsiteY22" fmla="*/ 378000 h 720000"/>
                <a:gd name="connsiteX23" fmla="*/ 108000 w 630000"/>
                <a:gd name="connsiteY23" fmla="*/ 360000 h 720000"/>
                <a:gd name="connsiteX24" fmla="*/ 162000 w 630000"/>
                <a:gd name="connsiteY24" fmla="*/ 360000 h 720000"/>
                <a:gd name="connsiteX25" fmla="*/ 180000 w 630000"/>
                <a:gd name="connsiteY25" fmla="*/ 378000 h 720000"/>
                <a:gd name="connsiteX26" fmla="*/ 180000 w 630000"/>
                <a:gd name="connsiteY26" fmla="*/ 432000 h 720000"/>
                <a:gd name="connsiteX27" fmla="*/ 360000 w 630000"/>
                <a:gd name="connsiteY27" fmla="*/ 612000 h 720000"/>
                <a:gd name="connsiteX28" fmla="*/ 342000 w 630000"/>
                <a:gd name="connsiteY28" fmla="*/ 630000 h 720000"/>
                <a:gd name="connsiteX29" fmla="*/ 288000 w 630000"/>
                <a:gd name="connsiteY29" fmla="*/ 630000 h 720000"/>
                <a:gd name="connsiteX30" fmla="*/ 270000 w 630000"/>
                <a:gd name="connsiteY30" fmla="*/ 612000 h 720000"/>
                <a:gd name="connsiteX31" fmla="*/ 270000 w 630000"/>
                <a:gd name="connsiteY31" fmla="*/ 558000 h 720000"/>
                <a:gd name="connsiteX32" fmla="*/ 288000 w 630000"/>
                <a:gd name="connsiteY32" fmla="*/ 540000 h 720000"/>
                <a:gd name="connsiteX33" fmla="*/ 342000 w 630000"/>
                <a:gd name="connsiteY33" fmla="*/ 540000 h 720000"/>
                <a:gd name="connsiteX34" fmla="*/ 360000 w 630000"/>
                <a:gd name="connsiteY34" fmla="*/ 558000 h 720000"/>
                <a:gd name="connsiteX35" fmla="*/ 360000 w 630000"/>
                <a:gd name="connsiteY35" fmla="*/ 612000 h 720000"/>
                <a:gd name="connsiteX36" fmla="*/ 360000 w 630000"/>
                <a:gd name="connsiteY36" fmla="*/ 432000 h 720000"/>
                <a:gd name="connsiteX37" fmla="*/ 342000 w 630000"/>
                <a:gd name="connsiteY37" fmla="*/ 450000 h 720000"/>
                <a:gd name="connsiteX38" fmla="*/ 288000 w 630000"/>
                <a:gd name="connsiteY38" fmla="*/ 450000 h 720000"/>
                <a:gd name="connsiteX39" fmla="*/ 270000 w 630000"/>
                <a:gd name="connsiteY39" fmla="*/ 432000 h 720000"/>
                <a:gd name="connsiteX40" fmla="*/ 270000 w 630000"/>
                <a:gd name="connsiteY40" fmla="*/ 378000 h 720000"/>
                <a:gd name="connsiteX41" fmla="*/ 288000 w 630000"/>
                <a:gd name="connsiteY41" fmla="*/ 360000 h 720000"/>
                <a:gd name="connsiteX42" fmla="*/ 342000 w 630000"/>
                <a:gd name="connsiteY42" fmla="*/ 360000 h 720000"/>
                <a:gd name="connsiteX43" fmla="*/ 360000 w 630000"/>
                <a:gd name="connsiteY43" fmla="*/ 378000 h 720000"/>
                <a:gd name="connsiteX44" fmla="*/ 360000 w 630000"/>
                <a:gd name="connsiteY44" fmla="*/ 432000 h 720000"/>
                <a:gd name="connsiteX45" fmla="*/ 540000 w 630000"/>
                <a:gd name="connsiteY45" fmla="*/ 612000 h 720000"/>
                <a:gd name="connsiteX46" fmla="*/ 522000 w 630000"/>
                <a:gd name="connsiteY46" fmla="*/ 630000 h 720000"/>
                <a:gd name="connsiteX47" fmla="*/ 468000 w 630000"/>
                <a:gd name="connsiteY47" fmla="*/ 630000 h 720000"/>
                <a:gd name="connsiteX48" fmla="*/ 450000 w 630000"/>
                <a:gd name="connsiteY48" fmla="*/ 612000 h 720000"/>
                <a:gd name="connsiteX49" fmla="*/ 450000 w 630000"/>
                <a:gd name="connsiteY49" fmla="*/ 378000 h 720000"/>
                <a:gd name="connsiteX50" fmla="*/ 468000 w 630000"/>
                <a:gd name="connsiteY50" fmla="*/ 360000 h 720000"/>
                <a:gd name="connsiteX51" fmla="*/ 522000 w 630000"/>
                <a:gd name="connsiteY51" fmla="*/ 360000 h 720000"/>
                <a:gd name="connsiteX52" fmla="*/ 540000 w 630000"/>
                <a:gd name="connsiteY52" fmla="*/ 378000 h 720000"/>
                <a:gd name="connsiteX53" fmla="*/ 540000 w 630000"/>
                <a:gd name="connsiteY53" fmla="*/ 612000 h 720000"/>
                <a:gd name="connsiteX54" fmla="*/ 540000 w 630000"/>
                <a:gd name="connsiteY54" fmla="*/ 252000 h 720000"/>
                <a:gd name="connsiteX55" fmla="*/ 522000 w 630000"/>
                <a:gd name="connsiteY55" fmla="*/ 270000 h 720000"/>
                <a:gd name="connsiteX56" fmla="*/ 108000 w 630000"/>
                <a:gd name="connsiteY56" fmla="*/ 270000 h 720000"/>
                <a:gd name="connsiteX57" fmla="*/ 90000 w 630000"/>
                <a:gd name="connsiteY57" fmla="*/ 252000 h 720000"/>
                <a:gd name="connsiteX58" fmla="*/ 90000 w 630000"/>
                <a:gd name="connsiteY58" fmla="*/ 108000 h 720000"/>
                <a:gd name="connsiteX59" fmla="*/ 108000 w 630000"/>
                <a:gd name="connsiteY59" fmla="*/ 90000 h 720000"/>
                <a:gd name="connsiteX60" fmla="*/ 522000 w 630000"/>
                <a:gd name="connsiteY60" fmla="*/ 90000 h 720000"/>
                <a:gd name="connsiteX61" fmla="*/ 540000 w 630000"/>
                <a:gd name="connsiteY61" fmla="*/ 108000 h 720000"/>
                <a:gd name="connsiteX62" fmla="*/ 540000 w 630000"/>
                <a:gd name="connsiteY62" fmla="*/ 25200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30000" h="720000">
                  <a:moveTo>
                    <a:pt x="562500" y="0"/>
                  </a:moveTo>
                  <a:lnTo>
                    <a:pt x="67500" y="0"/>
                  </a:lnTo>
                  <a:cubicBezTo>
                    <a:pt x="31500" y="0"/>
                    <a:pt x="0" y="31500"/>
                    <a:pt x="0" y="67500"/>
                  </a:cubicBezTo>
                  <a:lnTo>
                    <a:pt x="0" y="652500"/>
                  </a:lnTo>
                  <a:cubicBezTo>
                    <a:pt x="0" y="688500"/>
                    <a:pt x="31500" y="720000"/>
                    <a:pt x="67500" y="720000"/>
                  </a:cubicBezTo>
                  <a:lnTo>
                    <a:pt x="562500" y="720000"/>
                  </a:lnTo>
                  <a:cubicBezTo>
                    <a:pt x="598500" y="720000"/>
                    <a:pt x="630000" y="688500"/>
                    <a:pt x="630000" y="652500"/>
                  </a:cubicBezTo>
                  <a:lnTo>
                    <a:pt x="630000" y="67500"/>
                  </a:lnTo>
                  <a:cubicBezTo>
                    <a:pt x="630000" y="31500"/>
                    <a:pt x="598500" y="0"/>
                    <a:pt x="562500" y="0"/>
                  </a:cubicBezTo>
                  <a:close/>
                  <a:moveTo>
                    <a:pt x="180000" y="612000"/>
                  </a:moveTo>
                  <a:cubicBezTo>
                    <a:pt x="180000" y="621000"/>
                    <a:pt x="171000" y="630000"/>
                    <a:pt x="162000" y="630000"/>
                  </a:cubicBezTo>
                  <a:lnTo>
                    <a:pt x="108000" y="630000"/>
                  </a:lnTo>
                  <a:cubicBezTo>
                    <a:pt x="99000" y="630000"/>
                    <a:pt x="90000" y="621000"/>
                    <a:pt x="90000" y="612000"/>
                  </a:cubicBezTo>
                  <a:lnTo>
                    <a:pt x="90000" y="558000"/>
                  </a:lnTo>
                  <a:cubicBezTo>
                    <a:pt x="90000" y="549000"/>
                    <a:pt x="99000" y="540000"/>
                    <a:pt x="108000" y="540000"/>
                  </a:cubicBezTo>
                  <a:lnTo>
                    <a:pt x="162000" y="540000"/>
                  </a:lnTo>
                  <a:cubicBezTo>
                    <a:pt x="171000" y="540000"/>
                    <a:pt x="180000" y="549000"/>
                    <a:pt x="180000" y="558000"/>
                  </a:cubicBezTo>
                  <a:lnTo>
                    <a:pt x="180000" y="612000"/>
                  </a:lnTo>
                  <a:close/>
                  <a:moveTo>
                    <a:pt x="180000" y="432000"/>
                  </a:moveTo>
                  <a:cubicBezTo>
                    <a:pt x="180000" y="441000"/>
                    <a:pt x="171000" y="450000"/>
                    <a:pt x="162000" y="450000"/>
                  </a:cubicBezTo>
                  <a:lnTo>
                    <a:pt x="108000" y="450000"/>
                  </a:lnTo>
                  <a:cubicBezTo>
                    <a:pt x="99000" y="450000"/>
                    <a:pt x="90000" y="441000"/>
                    <a:pt x="90000" y="432000"/>
                  </a:cubicBezTo>
                  <a:lnTo>
                    <a:pt x="90000" y="378000"/>
                  </a:lnTo>
                  <a:cubicBezTo>
                    <a:pt x="90000" y="369000"/>
                    <a:pt x="99000" y="360000"/>
                    <a:pt x="108000" y="360000"/>
                  </a:cubicBezTo>
                  <a:lnTo>
                    <a:pt x="162000" y="360000"/>
                  </a:lnTo>
                  <a:cubicBezTo>
                    <a:pt x="171000" y="360000"/>
                    <a:pt x="180000" y="369000"/>
                    <a:pt x="180000" y="378000"/>
                  </a:cubicBezTo>
                  <a:lnTo>
                    <a:pt x="180000" y="432000"/>
                  </a:lnTo>
                  <a:close/>
                  <a:moveTo>
                    <a:pt x="360000" y="612000"/>
                  </a:moveTo>
                  <a:cubicBezTo>
                    <a:pt x="360000" y="621000"/>
                    <a:pt x="351000" y="630000"/>
                    <a:pt x="342000" y="630000"/>
                  </a:cubicBezTo>
                  <a:lnTo>
                    <a:pt x="288000" y="630000"/>
                  </a:lnTo>
                  <a:cubicBezTo>
                    <a:pt x="279000" y="630000"/>
                    <a:pt x="270000" y="621000"/>
                    <a:pt x="270000" y="612000"/>
                  </a:cubicBezTo>
                  <a:lnTo>
                    <a:pt x="270000" y="558000"/>
                  </a:lnTo>
                  <a:cubicBezTo>
                    <a:pt x="270000" y="549000"/>
                    <a:pt x="279000" y="540000"/>
                    <a:pt x="288000" y="540000"/>
                  </a:cubicBezTo>
                  <a:lnTo>
                    <a:pt x="342000" y="540000"/>
                  </a:lnTo>
                  <a:cubicBezTo>
                    <a:pt x="351000" y="540000"/>
                    <a:pt x="360000" y="549000"/>
                    <a:pt x="360000" y="558000"/>
                  </a:cubicBezTo>
                  <a:lnTo>
                    <a:pt x="360000" y="612000"/>
                  </a:lnTo>
                  <a:close/>
                  <a:moveTo>
                    <a:pt x="360000" y="432000"/>
                  </a:moveTo>
                  <a:cubicBezTo>
                    <a:pt x="360000" y="441000"/>
                    <a:pt x="351000" y="450000"/>
                    <a:pt x="342000" y="450000"/>
                  </a:cubicBezTo>
                  <a:lnTo>
                    <a:pt x="288000" y="450000"/>
                  </a:lnTo>
                  <a:cubicBezTo>
                    <a:pt x="279000" y="450000"/>
                    <a:pt x="270000" y="441000"/>
                    <a:pt x="270000" y="432000"/>
                  </a:cubicBezTo>
                  <a:lnTo>
                    <a:pt x="270000" y="378000"/>
                  </a:lnTo>
                  <a:cubicBezTo>
                    <a:pt x="270000" y="369000"/>
                    <a:pt x="279000" y="360000"/>
                    <a:pt x="288000" y="360000"/>
                  </a:cubicBezTo>
                  <a:lnTo>
                    <a:pt x="342000" y="360000"/>
                  </a:lnTo>
                  <a:cubicBezTo>
                    <a:pt x="351000" y="360000"/>
                    <a:pt x="360000" y="369000"/>
                    <a:pt x="360000" y="378000"/>
                  </a:cubicBezTo>
                  <a:lnTo>
                    <a:pt x="360000" y="432000"/>
                  </a:lnTo>
                  <a:close/>
                  <a:moveTo>
                    <a:pt x="540000" y="612000"/>
                  </a:moveTo>
                  <a:cubicBezTo>
                    <a:pt x="540000" y="621000"/>
                    <a:pt x="531000" y="630000"/>
                    <a:pt x="522000" y="630000"/>
                  </a:cubicBezTo>
                  <a:lnTo>
                    <a:pt x="468000" y="630000"/>
                  </a:lnTo>
                  <a:cubicBezTo>
                    <a:pt x="459000" y="630000"/>
                    <a:pt x="450000" y="621000"/>
                    <a:pt x="450000" y="612000"/>
                  </a:cubicBezTo>
                  <a:lnTo>
                    <a:pt x="450000" y="378000"/>
                  </a:lnTo>
                  <a:cubicBezTo>
                    <a:pt x="450000" y="369000"/>
                    <a:pt x="459000" y="360000"/>
                    <a:pt x="468000" y="360000"/>
                  </a:cubicBezTo>
                  <a:lnTo>
                    <a:pt x="522000" y="360000"/>
                  </a:lnTo>
                  <a:cubicBezTo>
                    <a:pt x="531000" y="360000"/>
                    <a:pt x="540000" y="369000"/>
                    <a:pt x="540000" y="378000"/>
                  </a:cubicBezTo>
                  <a:lnTo>
                    <a:pt x="540000" y="612000"/>
                  </a:lnTo>
                  <a:close/>
                  <a:moveTo>
                    <a:pt x="540000" y="252000"/>
                  </a:moveTo>
                  <a:cubicBezTo>
                    <a:pt x="540000" y="261000"/>
                    <a:pt x="531000" y="270000"/>
                    <a:pt x="522000" y="270000"/>
                  </a:cubicBezTo>
                  <a:lnTo>
                    <a:pt x="108000" y="270000"/>
                  </a:lnTo>
                  <a:cubicBezTo>
                    <a:pt x="99000" y="270000"/>
                    <a:pt x="90000" y="261000"/>
                    <a:pt x="90000" y="252000"/>
                  </a:cubicBezTo>
                  <a:lnTo>
                    <a:pt x="90000" y="108000"/>
                  </a:lnTo>
                  <a:cubicBezTo>
                    <a:pt x="90000" y="99000"/>
                    <a:pt x="99000" y="90000"/>
                    <a:pt x="108000" y="90000"/>
                  </a:cubicBezTo>
                  <a:lnTo>
                    <a:pt x="522000" y="90000"/>
                  </a:lnTo>
                  <a:cubicBezTo>
                    <a:pt x="531000" y="90000"/>
                    <a:pt x="540000" y="99000"/>
                    <a:pt x="540000" y="108000"/>
                  </a:cubicBezTo>
                  <a:lnTo>
                    <a:pt x="540000" y="252000"/>
                  </a:lnTo>
                  <a:close/>
                </a:path>
              </a:pathLst>
            </a:custGeom>
            <a:solidFill>
              <a:srgbClr val="516070"/>
            </a:solidFill>
            <a:ln w="1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16596EC-416B-5D41-A1F8-92F672922B99}"/>
              </a:ext>
            </a:extLst>
          </p:cNvPr>
          <p:cNvGrpSpPr/>
          <p:nvPr/>
        </p:nvGrpSpPr>
        <p:grpSpPr>
          <a:xfrm>
            <a:off x="2961190" y="3998272"/>
            <a:ext cx="1237209" cy="1237209"/>
            <a:chOff x="2961190" y="3998272"/>
            <a:chExt cx="1237209" cy="1237209"/>
          </a:xfrm>
        </p:grpSpPr>
        <p:sp>
          <p:nvSpPr>
            <p:cNvPr id="31" name="矩形: 圆角 4">
              <a:extLst>
                <a:ext uri="{FF2B5EF4-FFF2-40B4-BE49-F238E27FC236}">
                  <a16:creationId xmlns:a16="http://schemas.microsoft.com/office/drawing/2014/main" id="{8A91565D-F907-9748-9D14-460EA118377F}"/>
                </a:ext>
              </a:extLst>
            </p:cNvPr>
            <p:cNvSpPr/>
            <p:nvPr/>
          </p:nvSpPr>
          <p:spPr>
            <a:xfrm>
              <a:off x="2961190" y="3998272"/>
              <a:ext cx="1237209" cy="1237209"/>
            </a:xfrm>
            <a:prstGeom prst="roundRect">
              <a:avLst>
                <a:gd name="adj" fmla="val 17185"/>
              </a:avLst>
            </a:prstGeom>
            <a:solidFill>
              <a:srgbClr val="D4E0ED"/>
            </a:solidFill>
            <a:ln w="254000">
              <a:gradFill flip="none" rotWithShape="1">
                <a:gsLst>
                  <a:gs pos="53000">
                    <a:schemeClr val="bg1">
                      <a:alpha val="68000"/>
                    </a:schemeClr>
                  </a:gs>
                  <a:gs pos="66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图形 9">
              <a:extLst>
                <a:ext uri="{FF2B5EF4-FFF2-40B4-BE49-F238E27FC236}">
                  <a16:creationId xmlns:a16="http://schemas.microsoft.com/office/drawing/2014/main" id="{A39760DD-F9F6-474C-AC4C-2CCF78C42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9344" y="4280021"/>
              <a:ext cx="720900" cy="640800"/>
            </a:xfrm>
            <a:custGeom>
              <a:avLst/>
              <a:gdLst>
                <a:gd name="connsiteX0" fmla="*/ 914400 w 5486400"/>
                <a:gd name="connsiteY0" fmla="*/ 1219200 h 4876800"/>
                <a:gd name="connsiteX1" fmla="*/ 1524000 w 5486400"/>
                <a:gd name="connsiteY1" fmla="*/ 609600 h 4876800"/>
                <a:gd name="connsiteX2" fmla="*/ 914400 w 5486400"/>
                <a:gd name="connsiteY2" fmla="*/ 0 h 4876800"/>
                <a:gd name="connsiteX3" fmla="*/ 304800 w 5486400"/>
                <a:gd name="connsiteY3" fmla="*/ 609600 h 4876800"/>
                <a:gd name="connsiteX4" fmla="*/ 914400 w 5486400"/>
                <a:gd name="connsiteY4" fmla="*/ 1219200 h 4876800"/>
                <a:gd name="connsiteX5" fmla="*/ 914400 w 5486400"/>
                <a:gd name="connsiteY5" fmla="*/ 2896362 h 4876800"/>
                <a:gd name="connsiteX6" fmla="*/ 1044321 w 5486400"/>
                <a:gd name="connsiteY6" fmla="*/ 2591562 h 4876800"/>
                <a:gd name="connsiteX7" fmla="*/ 1731359 w 5486400"/>
                <a:gd name="connsiteY7" fmla="*/ 1943100 h 4876800"/>
                <a:gd name="connsiteX8" fmla="*/ 1784795 w 5486400"/>
                <a:gd name="connsiteY8" fmla="*/ 1909096 h 4876800"/>
                <a:gd name="connsiteX9" fmla="*/ 1219200 w 5486400"/>
                <a:gd name="connsiteY9" fmla="*/ 1524000 h 4876800"/>
                <a:gd name="connsiteX10" fmla="*/ 609600 w 5486400"/>
                <a:gd name="connsiteY10" fmla="*/ 1524000 h 4876800"/>
                <a:gd name="connsiteX11" fmla="*/ 0 w 5486400"/>
                <a:gd name="connsiteY11" fmla="*/ 2133600 h 4876800"/>
                <a:gd name="connsiteX12" fmla="*/ 0 w 5486400"/>
                <a:gd name="connsiteY12" fmla="*/ 3048000 h 4876800"/>
                <a:gd name="connsiteX13" fmla="*/ 304800 w 5486400"/>
                <a:gd name="connsiteY13" fmla="*/ 3352800 h 4876800"/>
                <a:gd name="connsiteX14" fmla="*/ 304800 w 5486400"/>
                <a:gd name="connsiteY14" fmla="*/ 4572000 h 4876800"/>
                <a:gd name="connsiteX15" fmla="*/ 609600 w 5486400"/>
                <a:gd name="connsiteY15" fmla="*/ 4876800 h 4876800"/>
                <a:gd name="connsiteX16" fmla="*/ 1219200 w 5486400"/>
                <a:gd name="connsiteY16" fmla="*/ 4876800 h 4876800"/>
                <a:gd name="connsiteX17" fmla="*/ 1524000 w 5486400"/>
                <a:gd name="connsiteY17" fmla="*/ 4572000 h 4876800"/>
                <a:gd name="connsiteX18" fmla="*/ 1524000 w 5486400"/>
                <a:gd name="connsiteY18" fmla="*/ 3653885 h 4876800"/>
                <a:gd name="connsiteX19" fmla="*/ 1044321 w 5486400"/>
                <a:gd name="connsiteY19" fmla="*/ 3201162 h 4876800"/>
                <a:gd name="connsiteX20" fmla="*/ 914400 w 5486400"/>
                <a:gd name="connsiteY20" fmla="*/ 2896362 h 4876800"/>
                <a:gd name="connsiteX21" fmla="*/ 4572000 w 5486400"/>
                <a:gd name="connsiteY21" fmla="*/ 1219200 h 4876800"/>
                <a:gd name="connsiteX22" fmla="*/ 5181600 w 5486400"/>
                <a:gd name="connsiteY22" fmla="*/ 609600 h 4876800"/>
                <a:gd name="connsiteX23" fmla="*/ 4572000 w 5486400"/>
                <a:gd name="connsiteY23" fmla="*/ 0 h 4876800"/>
                <a:gd name="connsiteX24" fmla="*/ 3962400 w 5486400"/>
                <a:gd name="connsiteY24" fmla="*/ 609600 h 4876800"/>
                <a:gd name="connsiteX25" fmla="*/ 4572000 w 5486400"/>
                <a:gd name="connsiteY25" fmla="*/ 1219200 h 4876800"/>
                <a:gd name="connsiteX26" fmla="*/ 4876800 w 5486400"/>
                <a:gd name="connsiteY26" fmla="*/ 1524000 h 4876800"/>
                <a:gd name="connsiteX27" fmla="*/ 4267200 w 5486400"/>
                <a:gd name="connsiteY27" fmla="*/ 1524000 h 4876800"/>
                <a:gd name="connsiteX28" fmla="*/ 3701606 w 5486400"/>
                <a:gd name="connsiteY28" fmla="*/ 1909001 h 4876800"/>
                <a:gd name="connsiteX29" fmla="*/ 3755136 w 5486400"/>
                <a:gd name="connsiteY29" fmla="*/ 1943195 h 4876800"/>
                <a:gd name="connsiteX30" fmla="*/ 4442079 w 5486400"/>
                <a:gd name="connsiteY30" fmla="*/ 2591467 h 4876800"/>
                <a:gd name="connsiteX31" fmla="*/ 4454119 w 5486400"/>
                <a:gd name="connsiteY31" fmla="*/ 3189027 h 4876800"/>
                <a:gd name="connsiteX32" fmla="*/ 4442079 w 5486400"/>
                <a:gd name="connsiteY32" fmla="*/ 3201067 h 4876800"/>
                <a:gd name="connsiteX33" fmla="*/ 3962400 w 5486400"/>
                <a:gd name="connsiteY33" fmla="*/ 3653981 h 4876800"/>
                <a:gd name="connsiteX34" fmla="*/ 3962400 w 5486400"/>
                <a:gd name="connsiteY34" fmla="*/ 4572000 h 4876800"/>
                <a:gd name="connsiteX35" fmla="*/ 4267200 w 5486400"/>
                <a:gd name="connsiteY35" fmla="*/ 4876800 h 4876800"/>
                <a:gd name="connsiteX36" fmla="*/ 4876800 w 5486400"/>
                <a:gd name="connsiteY36" fmla="*/ 4876800 h 4876800"/>
                <a:gd name="connsiteX37" fmla="*/ 5181600 w 5486400"/>
                <a:gd name="connsiteY37" fmla="*/ 4572000 h 4876800"/>
                <a:gd name="connsiteX38" fmla="*/ 5181600 w 5486400"/>
                <a:gd name="connsiteY38" fmla="*/ 3352800 h 4876800"/>
                <a:gd name="connsiteX39" fmla="*/ 5486400 w 5486400"/>
                <a:gd name="connsiteY39" fmla="*/ 3048000 h 4876800"/>
                <a:gd name="connsiteX40" fmla="*/ 5486400 w 5486400"/>
                <a:gd name="connsiteY40" fmla="*/ 2133600 h 4876800"/>
                <a:gd name="connsiteX41" fmla="*/ 4876800 w 5486400"/>
                <a:gd name="connsiteY41" fmla="*/ 1524000 h 4876800"/>
                <a:gd name="connsiteX42" fmla="*/ 4232910 w 5486400"/>
                <a:gd name="connsiteY42" fmla="*/ 2813114 h 4876800"/>
                <a:gd name="connsiteX43" fmla="*/ 3545967 w 5486400"/>
                <a:gd name="connsiteY43" fmla="*/ 2164842 h 4876800"/>
                <a:gd name="connsiteX44" fmla="*/ 3384369 w 5486400"/>
                <a:gd name="connsiteY44" fmla="*/ 2168706 h 4876800"/>
                <a:gd name="connsiteX45" fmla="*/ 3352800 w 5486400"/>
                <a:gd name="connsiteY45" fmla="*/ 2247900 h 4876800"/>
                <a:gd name="connsiteX46" fmla="*/ 3352800 w 5486400"/>
                <a:gd name="connsiteY46" fmla="*/ 2590800 h 4876800"/>
                <a:gd name="connsiteX47" fmla="*/ 2133600 w 5486400"/>
                <a:gd name="connsiteY47" fmla="*/ 2590800 h 4876800"/>
                <a:gd name="connsiteX48" fmla="*/ 2133600 w 5486400"/>
                <a:gd name="connsiteY48" fmla="*/ 2247900 h 4876800"/>
                <a:gd name="connsiteX49" fmla="*/ 2019723 w 5486400"/>
                <a:gd name="connsiteY49" fmla="*/ 2133178 h 4876800"/>
                <a:gd name="connsiteX50" fmla="*/ 1940433 w 5486400"/>
                <a:gd name="connsiteY50" fmla="*/ 2164747 h 4876800"/>
                <a:gd name="connsiteX51" fmla="*/ 1253490 w 5486400"/>
                <a:gd name="connsiteY51" fmla="*/ 2813114 h 4876800"/>
                <a:gd name="connsiteX52" fmla="*/ 1253490 w 5486400"/>
                <a:gd name="connsiteY52" fmla="*/ 2979515 h 4876800"/>
                <a:gd name="connsiteX53" fmla="*/ 1940433 w 5486400"/>
                <a:gd name="connsiteY53" fmla="*/ 3627882 h 4876800"/>
                <a:gd name="connsiteX54" fmla="*/ 2102032 w 5486400"/>
                <a:gd name="connsiteY54" fmla="*/ 3624020 h 4876800"/>
                <a:gd name="connsiteX55" fmla="*/ 2133600 w 5486400"/>
                <a:gd name="connsiteY55" fmla="*/ 3544634 h 4876800"/>
                <a:gd name="connsiteX56" fmla="*/ 2133600 w 5486400"/>
                <a:gd name="connsiteY56" fmla="*/ 3200400 h 4876800"/>
                <a:gd name="connsiteX57" fmla="*/ 3352800 w 5486400"/>
                <a:gd name="connsiteY57" fmla="*/ 3200400 h 4876800"/>
                <a:gd name="connsiteX58" fmla="*/ 3352800 w 5486400"/>
                <a:gd name="connsiteY58" fmla="*/ 3544634 h 4876800"/>
                <a:gd name="connsiteX59" fmla="*/ 3466581 w 5486400"/>
                <a:gd name="connsiteY59" fmla="*/ 3659451 h 4876800"/>
                <a:gd name="connsiteX60" fmla="*/ 3545967 w 5486400"/>
                <a:gd name="connsiteY60" fmla="*/ 3627882 h 4876800"/>
                <a:gd name="connsiteX61" fmla="*/ 4232910 w 5486400"/>
                <a:gd name="connsiteY61" fmla="*/ 2979515 h 4876800"/>
                <a:gd name="connsiteX62" fmla="*/ 4232910 w 5486400"/>
                <a:gd name="connsiteY62" fmla="*/ 2813114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486400" h="4876800">
                  <a:moveTo>
                    <a:pt x="914400" y="1219200"/>
                  </a:moveTo>
                  <a:cubicBezTo>
                    <a:pt x="1251073" y="1219200"/>
                    <a:pt x="1524000" y="946273"/>
                    <a:pt x="1524000" y="609600"/>
                  </a:cubicBezTo>
                  <a:cubicBezTo>
                    <a:pt x="1524000" y="272927"/>
                    <a:pt x="1251073" y="0"/>
                    <a:pt x="914400" y="0"/>
                  </a:cubicBezTo>
                  <a:cubicBezTo>
                    <a:pt x="577727" y="0"/>
                    <a:pt x="304800" y="272927"/>
                    <a:pt x="304800" y="609600"/>
                  </a:cubicBezTo>
                  <a:cubicBezTo>
                    <a:pt x="304800" y="946273"/>
                    <a:pt x="577727" y="1219200"/>
                    <a:pt x="914400" y="1219200"/>
                  </a:cubicBezTo>
                  <a:close/>
                  <a:moveTo>
                    <a:pt x="914400" y="2896362"/>
                  </a:moveTo>
                  <a:cubicBezTo>
                    <a:pt x="914126" y="2781254"/>
                    <a:pt x="961089" y="2671075"/>
                    <a:pt x="1044321" y="2591562"/>
                  </a:cubicBezTo>
                  <a:lnTo>
                    <a:pt x="1731359" y="1943100"/>
                  </a:lnTo>
                  <a:cubicBezTo>
                    <a:pt x="1747076" y="1928336"/>
                    <a:pt x="1767268" y="1921097"/>
                    <a:pt x="1784795" y="1909096"/>
                  </a:cubicBezTo>
                  <a:cubicBezTo>
                    <a:pt x="1693071" y="1676892"/>
                    <a:pt x="1468863" y="1524237"/>
                    <a:pt x="1219200" y="1524000"/>
                  </a:cubicBezTo>
                  <a:lnTo>
                    <a:pt x="609600" y="1524000"/>
                  </a:lnTo>
                  <a:cubicBezTo>
                    <a:pt x="272927" y="1524000"/>
                    <a:pt x="0" y="1796927"/>
                    <a:pt x="0" y="2133600"/>
                  </a:cubicBezTo>
                  <a:lnTo>
                    <a:pt x="0" y="3048000"/>
                  </a:lnTo>
                  <a:cubicBezTo>
                    <a:pt x="0" y="3216337"/>
                    <a:pt x="136464" y="3352800"/>
                    <a:pt x="304800" y="3352800"/>
                  </a:cubicBezTo>
                  <a:lnTo>
                    <a:pt x="304800" y="4572000"/>
                  </a:lnTo>
                  <a:cubicBezTo>
                    <a:pt x="304800" y="4740337"/>
                    <a:pt x="441264" y="4876800"/>
                    <a:pt x="609600" y="4876800"/>
                  </a:cubicBezTo>
                  <a:lnTo>
                    <a:pt x="1219200" y="4876800"/>
                  </a:lnTo>
                  <a:cubicBezTo>
                    <a:pt x="1387536" y="4876800"/>
                    <a:pt x="1524000" y="4740337"/>
                    <a:pt x="1524000" y="4572000"/>
                  </a:cubicBezTo>
                  <a:lnTo>
                    <a:pt x="1524000" y="3653885"/>
                  </a:lnTo>
                  <a:lnTo>
                    <a:pt x="1044321" y="3201162"/>
                  </a:lnTo>
                  <a:cubicBezTo>
                    <a:pt x="961061" y="3121668"/>
                    <a:pt x="914092" y="3011476"/>
                    <a:pt x="914400" y="2896362"/>
                  </a:cubicBezTo>
                  <a:close/>
                  <a:moveTo>
                    <a:pt x="4572000" y="1219200"/>
                  </a:moveTo>
                  <a:cubicBezTo>
                    <a:pt x="4908673" y="1219200"/>
                    <a:pt x="5181600" y="946273"/>
                    <a:pt x="5181600" y="609600"/>
                  </a:cubicBezTo>
                  <a:cubicBezTo>
                    <a:pt x="5181600" y="272927"/>
                    <a:pt x="4908673" y="0"/>
                    <a:pt x="4572000" y="0"/>
                  </a:cubicBezTo>
                  <a:cubicBezTo>
                    <a:pt x="4235327" y="0"/>
                    <a:pt x="3962400" y="272927"/>
                    <a:pt x="3962400" y="609600"/>
                  </a:cubicBezTo>
                  <a:cubicBezTo>
                    <a:pt x="3962400" y="946273"/>
                    <a:pt x="4235327" y="1219200"/>
                    <a:pt x="4572000" y="1219200"/>
                  </a:cubicBezTo>
                  <a:close/>
                  <a:moveTo>
                    <a:pt x="4876800" y="1524000"/>
                  </a:moveTo>
                  <a:lnTo>
                    <a:pt x="4267200" y="1524000"/>
                  </a:lnTo>
                  <a:cubicBezTo>
                    <a:pt x="4017561" y="1524221"/>
                    <a:pt x="3793360" y="1676835"/>
                    <a:pt x="3701606" y="1909001"/>
                  </a:cubicBezTo>
                  <a:cubicBezTo>
                    <a:pt x="3719132" y="1921097"/>
                    <a:pt x="3739706" y="1928051"/>
                    <a:pt x="3755136" y="1943195"/>
                  </a:cubicBezTo>
                  <a:lnTo>
                    <a:pt x="4442079" y="2591467"/>
                  </a:lnTo>
                  <a:cubicBezTo>
                    <a:pt x="4610416" y="2753154"/>
                    <a:pt x="4615806" y="3020690"/>
                    <a:pt x="4454119" y="3189027"/>
                  </a:cubicBezTo>
                  <a:cubicBezTo>
                    <a:pt x="4450187" y="3193121"/>
                    <a:pt x="4446173" y="3197135"/>
                    <a:pt x="4442079" y="3201067"/>
                  </a:cubicBezTo>
                  <a:lnTo>
                    <a:pt x="3962400" y="3653981"/>
                  </a:lnTo>
                  <a:lnTo>
                    <a:pt x="3962400" y="4572000"/>
                  </a:lnTo>
                  <a:cubicBezTo>
                    <a:pt x="3962400" y="4740337"/>
                    <a:pt x="4098864" y="4876800"/>
                    <a:pt x="4267200" y="4876800"/>
                  </a:cubicBezTo>
                  <a:lnTo>
                    <a:pt x="4876800" y="4876800"/>
                  </a:lnTo>
                  <a:cubicBezTo>
                    <a:pt x="5045136" y="4876800"/>
                    <a:pt x="5181600" y="4740337"/>
                    <a:pt x="5181600" y="4572000"/>
                  </a:cubicBezTo>
                  <a:lnTo>
                    <a:pt x="5181600" y="3352800"/>
                  </a:lnTo>
                  <a:cubicBezTo>
                    <a:pt x="5349936" y="3352800"/>
                    <a:pt x="5486400" y="3216337"/>
                    <a:pt x="5486400" y="3048000"/>
                  </a:cubicBezTo>
                  <a:lnTo>
                    <a:pt x="5486400" y="2133600"/>
                  </a:lnTo>
                  <a:cubicBezTo>
                    <a:pt x="5486400" y="1796927"/>
                    <a:pt x="5213473" y="1524000"/>
                    <a:pt x="4876800" y="1524000"/>
                  </a:cubicBezTo>
                  <a:close/>
                  <a:moveTo>
                    <a:pt x="4232910" y="2813114"/>
                  </a:moveTo>
                  <a:lnTo>
                    <a:pt x="3545967" y="2164842"/>
                  </a:lnTo>
                  <a:cubicBezTo>
                    <a:pt x="3500276" y="2121285"/>
                    <a:pt x="3427926" y="2123015"/>
                    <a:pt x="3384369" y="2168706"/>
                  </a:cubicBezTo>
                  <a:cubicBezTo>
                    <a:pt x="3364026" y="2190044"/>
                    <a:pt x="3352716" y="2218418"/>
                    <a:pt x="3352800" y="2247900"/>
                  </a:cubicBezTo>
                  <a:lnTo>
                    <a:pt x="3352800" y="2590800"/>
                  </a:lnTo>
                  <a:lnTo>
                    <a:pt x="2133600" y="2590800"/>
                  </a:lnTo>
                  <a:lnTo>
                    <a:pt x="2133600" y="2247900"/>
                  </a:lnTo>
                  <a:cubicBezTo>
                    <a:pt x="2133834" y="2184774"/>
                    <a:pt x="2082849" y="2133412"/>
                    <a:pt x="2019723" y="2133178"/>
                  </a:cubicBezTo>
                  <a:cubicBezTo>
                    <a:pt x="1990209" y="2133069"/>
                    <a:pt x="1961796" y="2144381"/>
                    <a:pt x="1940433" y="2164747"/>
                  </a:cubicBezTo>
                  <a:lnTo>
                    <a:pt x="1253490" y="2813114"/>
                  </a:lnTo>
                  <a:cubicBezTo>
                    <a:pt x="1207784" y="2859165"/>
                    <a:pt x="1207784" y="2933464"/>
                    <a:pt x="1253490" y="2979515"/>
                  </a:cubicBezTo>
                  <a:lnTo>
                    <a:pt x="1940433" y="3627882"/>
                  </a:lnTo>
                  <a:cubicBezTo>
                    <a:pt x="1986124" y="3671440"/>
                    <a:pt x="2058474" y="3669711"/>
                    <a:pt x="2102032" y="3624020"/>
                  </a:cubicBezTo>
                  <a:cubicBezTo>
                    <a:pt x="2122420" y="3602633"/>
                    <a:pt x="2133734" y="3574182"/>
                    <a:pt x="2133600" y="3544634"/>
                  </a:cubicBezTo>
                  <a:lnTo>
                    <a:pt x="2133600" y="3200400"/>
                  </a:lnTo>
                  <a:lnTo>
                    <a:pt x="3352800" y="3200400"/>
                  </a:lnTo>
                  <a:lnTo>
                    <a:pt x="3352800" y="3544634"/>
                  </a:lnTo>
                  <a:cubicBezTo>
                    <a:pt x="3352514" y="3607759"/>
                    <a:pt x="3403455" y="3659165"/>
                    <a:pt x="3466581" y="3659451"/>
                  </a:cubicBezTo>
                  <a:cubicBezTo>
                    <a:pt x="3496129" y="3659585"/>
                    <a:pt x="3524580" y="3648271"/>
                    <a:pt x="3545967" y="3627882"/>
                  </a:cubicBezTo>
                  <a:lnTo>
                    <a:pt x="4232910" y="2979515"/>
                  </a:lnTo>
                  <a:cubicBezTo>
                    <a:pt x="4278616" y="2933464"/>
                    <a:pt x="4278616" y="2859165"/>
                    <a:pt x="4232910" y="2813114"/>
                  </a:cubicBezTo>
                  <a:close/>
                </a:path>
              </a:pathLst>
            </a:custGeom>
            <a:solidFill>
              <a:srgbClr val="5160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279AEF7-6A10-4D51-9F56-2F64364DA6F1}"/>
              </a:ext>
            </a:extLst>
          </p:cNvPr>
          <p:cNvSpPr txBox="1"/>
          <p:nvPr/>
        </p:nvSpPr>
        <p:spPr>
          <a:xfrm>
            <a:off x="4009628" y="418522"/>
            <a:ext cx="4172743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CONTENT</a:t>
            </a:r>
            <a:endParaRPr lang="zh-CN" altLang="en-US" dirty="0"/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0BD95A67-3A5C-4836-B684-1AF2E4D8F24F}"/>
              </a:ext>
            </a:extLst>
          </p:cNvPr>
          <p:cNvGrpSpPr/>
          <p:nvPr/>
        </p:nvGrpSpPr>
        <p:grpSpPr>
          <a:xfrm>
            <a:off x="4862374" y="1717279"/>
            <a:ext cx="4368435" cy="850985"/>
            <a:chOff x="1547977" y="4078576"/>
            <a:chExt cx="1892177" cy="1151690"/>
          </a:xfrm>
        </p:grpSpPr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E47B5DF5-3839-4E99-A09C-0FF37175CB60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01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370A3259-2F4E-4AE9-A111-390655A8C6CF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Introduction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83B13A76-F6C6-FD49-908F-27B2FD93151D}"/>
              </a:ext>
            </a:extLst>
          </p:cNvPr>
          <p:cNvGrpSpPr/>
          <p:nvPr/>
        </p:nvGrpSpPr>
        <p:grpSpPr>
          <a:xfrm>
            <a:off x="4862374" y="2948262"/>
            <a:ext cx="4368438" cy="850985"/>
            <a:chOff x="1547976" y="4078576"/>
            <a:chExt cx="1892178" cy="1151690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83E19AF2-CD03-A040-A0AC-24555E732480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02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BE921E1-6124-B642-B0CA-39F0802C9C5C}"/>
                </a:ext>
              </a:extLst>
            </p:cNvPr>
            <p:cNvSpPr txBox="1"/>
            <p:nvPr/>
          </p:nvSpPr>
          <p:spPr>
            <a:xfrm>
              <a:off x="1547976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ODE Model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7791A323-DB74-604A-B9BA-1FF66530AEF6}"/>
              </a:ext>
            </a:extLst>
          </p:cNvPr>
          <p:cNvGrpSpPr/>
          <p:nvPr/>
        </p:nvGrpSpPr>
        <p:grpSpPr>
          <a:xfrm>
            <a:off x="4862373" y="4231478"/>
            <a:ext cx="4368435" cy="850985"/>
            <a:chOff x="1547977" y="4078576"/>
            <a:chExt cx="1892177" cy="1151690"/>
          </a:xfrm>
        </p:grpSpPr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84D1943C-5397-7D46-B643-749DCAADB1E9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03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45E19FAB-E485-9E47-A69D-12B33E4BD5CB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Agent-based Model</a:t>
              </a:r>
            </a:p>
          </p:txBody>
        </p:sp>
      </p:grpSp>
      <p:sp>
        <p:nvSpPr>
          <p:cNvPr id="166" name="文本框 165">
            <a:extLst>
              <a:ext uri="{FF2B5EF4-FFF2-40B4-BE49-F238E27FC236}">
                <a16:creationId xmlns:a16="http://schemas.microsoft.com/office/drawing/2014/main" id="{79155FC6-7297-DE43-B302-9114348D8CE4}"/>
              </a:ext>
            </a:extLst>
          </p:cNvPr>
          <p:cNvSpPr txBox="1"/>
          <p:nvPr/>
        </p:nvSpPr>
        <p:spPr>
          <a:xfrm>
            <a:off x="4850182" y="5653121"/>
            <a:ext cx="4361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Reference</a:t>
            </a:r>
            <a:endParaRPr lang="zh-CN" altLang="en-US" sz="28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68" name="矩形: 圆角 4">
            <a:extLst>
              <a:ext uri="{FF2B5EF4-FFF2-40B4-BE49-F238E27FC236}">
                <a16:creationId xmlns:a16="http://schemas.microsoft.com/office/drawing/2014/main" id="{F96D60E9-31B6-2143-82D2-631634F81EA3}"/>
              </a:ext>
            </a:extLst>
          </p:cNvPr>
          <p:cNvSpPr/>
          <p:nvPr/>
        </p:nvSpPr>
        <p:spPr>
          <a:xfrm>
            <a:off x="2961191" y="5296127"/>
            <a:ext cx="1237209" cy="1237209"/>
          </a:xfrm>
          <a:prstGeom prst="roundRect">
            <a:avLst>
              <a:gd name="adj" fmla="val 17185"/>
            </a:avLst>
          </a:prstGeom>
          <a:solidFill>
            <a:srgbClr val="D4E0ED"/>
          </a:solidFill>
          <a:ln w="254000">
            <a:gradFill flip="none" rotWithShape="1">
              <a:gsLst>
                <a:gs pos="53000">
                  <a:schemeClr val="bg1">
                    <a:alpha val="68000"/>
                  </a:schemeClr>
                </a:gs>
                <a:gs pos="66000">
                  <a:srgbClr val="D4E1ED">
                    <a:lumMod val="7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1972CEC3-DECF-E342-8184-32F6FFB55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9636" y="5594331"/>
            <a:ext cx="640800" cy="6408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A72801D-D5AC-744A-AC78-C2CACA4EEA62}"/>
              </a:ext>
            </a:extLst>
          </p:cNvPr>
          <p:cNvGrpSpPr/>
          <p:nvPr/>
        </p:nvGrpSpPr>
        <p:grpSpPr>
          <a:xfrm>
            <a:off x="2980236" y="1428576"/>
            <a:ext cx="1237209" cy="1237209"/>
            <a:chOff x="2980236" y="1428576"/>
            <a:chExt cx="1237209" cy="1237209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E67DC19-A358-47BC-8576-896DD137FEB9}"/>
                </a:ext>
              </a:extLst>
            </p:cNvPr>
            <p:cNvSpPr/>
            <p:nvPr/>
          </p:nvSpPr>
          <p:spPr>
            <a:xfrm>
              <a:off x="2980236" y="1428576"/>
              <a:ext cx="1237209" cy="1237209"/>
            </a:xfrm>
            <a:prstGeom prst="roundRect">
              <a:avLst>
                <a:gd name="adj" fmla="val 17185"/>
              </a:avLst>
            </a:prstGeom>
            <a:solidFill>
              <a:srgbClr val="D4E0ED"/>
            </a:solidFill>
            <a:ln w="254000">
              <a:gradFill flip="none" rotWithShape="1">
                <a:gsLst>
                  <a:gs pos="53000">
                    <a:schemeClr val="bg1">
                      <a:alpha val="68000"/>
                    </a:schemeClr>
                  </a:gs>
                  <a:gs pos="66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图形 5">
              <a:extLst>
                <a:ext uri="{FF2B5EF4-FFF2-40B4-BE49-F238E27FC236}">
                  <a16:creationId xmlns:a16="http://schemas.microsoft.com/office/drawing/2014/main" id="{04D46C25-E41D-4F4F-A8DE-CEFAF5829CA2}"/>
                </a:ext>
              </a:extLst>
            </p:cNvPr>
            <p:cNvSpPr/>
            <p:nvPr/>
          </p:nvSpPr>
          <p:spPr>
            <a:xfrm>
              <a:off x="3238840" y="1679612"/>
              <a:ext cx="719999" cy="720000"/>
            </a:xfrm>
            <a:custGeom>
              <a:avLst/>
              <a:gdLst>
                <a:gd name="connsiteX0" fmla="*/ 719982 w 719999"/>
                <a:gd name="connsiteY0" fmla="*/ 406266 h 720000"/>
                <a:gd name="connsiteX1" fmla="*/ 674064 w 719999"/>
                <a:gd name="connsiteY1" fmla="*/ 450000 h 720000"/>
                <a:gd name="connsiteX2" fmla="*/ 596249 w 719999"/>
                <a:gd name="connsiteY2" fmla="*/ 450000 h 720000"/>
                <a:gd name="connsiteX3" fmla="*/ 596249 w 719999"/>
                <a:gd name="connsiteY3" fmla="*/ 472500 h 720000"/>
                <a:gd name="connsiteX4" fmla="*/ 577124 w 719999"/>
                <a:gd name="connsiteY4" fmla="*/ 558485 h 720000"/>
                <a:gd name="connsiteX5" fmla="*/ 661820 w 719999"/>
                <a:gd name="connsiteY5" fmla="*/ 643181 h 720000"/>
                <a:gd name="connsiteX6" fmla="*/ 661820 w 719999"/>
                <a:gd name="connsiteY6" fmla="*/ 706821 h 720000"/>
                <a:gd name="connsiteX7" fmla="*/ 598179 w 719999"/>
                <a:gd name="connsiteY7" fmla="*/ 706821 h 720000"/>
                <a:gd name="connsiteX8" fmla="*/ 521206 w 719999"/>
                <a:gd name="connsiteY8" fmla="*/ 629848 h 720000"/>
                <a:gd name="connsiteX9" fmla="*/ 393749 w 719999"/>
                <a:gd name="connsiteY9" fmla="*/ 675000 h 720000"/>
                <a:gd name="connsiteX10" fmla="*/ 393749 w 719999"/>
                <a:gd name="connsiteY10" fmla="*/ 331875 h 720000"/>
                <a:gd name="connsiteX11" fmla="*/ 376874 w 719999"/>
                <a:gd name="connsiteY11" fmla="*/ 315000 h 720000"/>
                <a:gd name="connsiteX12" fmla="*/ 343124 w 719999"/>
                <a:gd name="connsiteY12" fmla="*/ 315000 h 720000"/>
                <a:gd name="connsiteX13" fmla="*/ 326249 w 719999"/>
                <a:gd name="connsiteY13" fmla="*/ 331875 h 720000"/>
                <a:gd name="connsiteX14" fmla="*/ 326249 w 719999"/>
                <a:gd name="connsiteY14" fmla="*/ 675000 h 720000"/>
                <a:gd name="connsiteX15" fmla="*/ 198792 w 719999"/>
                <a:gd name="connsiteY15" fmla="*/ 629848 h 720000"/>
                <a:gd name="connsiteX16" fmla="*/ 121820 w 719999"/>
                <a:gd name="connsiteY16" fmla="*/ 706821 h 720000"/>
                <a:gd name="connsiteX17" fmla="*/ 58179 w 719999"/>
                <a:gd name="connsiteY17" fmla="*/ 706821 h 720000"/>
                <a:gd name="connsiteX18" fmla="*/ 58179 w 719999"/>
                <a:gd name="connsiteY18" fmla="*/ 643181 h 720000"/>
                <a:gd name="connsiteX19" fmla="*/ 142874 w 719999"/>
                <a:gd name="connsiteY19" fmla="*/ 558485 h 720000"/>
                <a:gd name="connsiteX20" fmla="*/ 123749 w 719999"/>
                <a:gd name="connsiteY20" fmla="*/ 472500 h 720000"/>
                <a:gd name="connsiteX21" fmla="*/ 123749 w 719999"/>
                <a:gd name="connsiteY21" fmla="*/ 450000 h 720000"/>
                <a:gd name="connsiteX22" fmla="*/ 45936 w 719999"/>
                <a:gd name="connsiteY22" fmla="*/ 450000 h 720000"/>
                <a:gd name="connsiteX23" fmla="*/ 17 w 719999"/>
                <a:gd name="connsiteY23" fmla="*/ 406266 h 720000"/>
                <a:gd name="connsiteX24" fmla="*/ 44999 w 719999"/>
                <a:gd name="connsiteY24" fmla="*/ 360000 h 720000"/>
                <a:gd name="connsiteX25" fmla="*/ 123749 w 719999"/>
                <a:gd name="connsiteY25" fmla="*/ 360000 h 720000"/>
                <a:gd name="connsiteX26" fmla="*/ 123749 w 719999"/>
                <a:gd name="connsiteY26" fmla="*/ 277390 h 720000"/>
                <a:gd name="connsiteX27" fmla="*/ 58179 w 719999"/>
                <a:gd name="connsiteY27" fmla="*/ 211819 h 720000"/>
                <a:gd name="connsiteX28" fmla="*/ 58179 w 719999"/>
                <a:gd name="connsiteY28" fmla="*/ 148179 h 720000"/>
                <a:gd name="connsiteX29" fmla="*/ 121820 w 719999"/>
                <a:gd name="connsiteY29" fmla="*/ 148179 h 720000"/>
                <a:gd name="connsiteX30" fmla="*/ 198639 w 719999"/>
                <a:gd name="connsiteY30" fmla="*/ 225000 h 720000"/>
                <a:gd name="connsiteX31" fmla="*/ 521358 w 719999"/>
                <a:gd name="connsiteY31" fmla="*/ 225000 h 720000"/>
                <a:gd name="connsiteX32" fmla="*/ 598177 w 719999"/>
                <a:gd name="connsiteY32" fmla="*/ 148181 h 720000"/>
                <a:gd name="connsiteX33" fmla="*/ 661818 w 719999"/>
                <a:gd name="connsiteY33" fmla="*/ 148181 h 720000"/>
                <a:gd name="connsiteX34" fmla="*/ 661818 w 719999"/>
                <a:gd name="connsiteY34" fmla="*/ 211821 h 720000"/>
                <a:gd name="connsiteX35" fmla="*/ 596249 w 719999"/>
                <a:gd name="connsiteY35" fmla="*/ 277390 h 720000"/>
                <a:gd name="connsiteX36" fmla="*/ 596249 w 719999"/>
                <a:gd name="connsiteY36" fmla="*/ 360000 h 720000"/>
                <a:gd name="connsiteX37" fmla="*/ 674999 w 719999"/>
                <a:gd name="connsiteY37" fmla="*/ 360000 h 720000"/>
                <a:gd name="connsiteX38" fmla="*/ 719982 w 719999"/>
                <a:gd name="connsiteY38" fmla="*/ 406266 h 720000"/>
                <a:gd name="connsiteX39" fmla="*/ 361405 w 719999"/>
                <a:gd name="connsiteY39" fmla="*/ 0 h 720000"/>
                <a:gd name="connsiteX40" fmla="*/ 203905 w 719999"/>
                <a:gd name="connsiteY40" fmla="*/ 157500 h 720000"/>
                <a:gd name="connsiteX41" fmla="*/ 518905 w 719999"/>
                <a:gd name="connsiteY41" fmla="*/ 157500 h 720000"/>
                <a:gd name="connsiteX42" fmla="*/ 361405 w 719999"/>
                <a:gd name="connsiteY42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9999" h="720000">
                  <a:moveTo>
                    <a:pt x="719982" y="406266"/>
                  </a:moveTo>
                  <a:cubicBezTo>
                    <a:pt x="719310" y="430777"/>
                    <a:pt x="698583" y="450000"/>
                    <a:pt x="674064" y="450000"/>
                  </a:cubicBezTo>
                  <a:lnTo>
                    <a:pt x="596249" y="450000"/>
                  </a:lnTo>
                  <a:lnTo>
                    <a:pt x="596249" y="472500"/>
                  </a:lnTo>
                  <a:cubicBezTo>
                    <a:pt x="596249" y="503246"/>
                    <a:pt x="589384" y="532384"/>
                    <a:pt x="577124" y="558485"/>
                  </a:cubicBezTo>
                  <a:lnTo>
                    <a:pt x="661820" y="643181"/>
                  </a:lnTo>
                  <a:cubicBezTo>
                    <a:pt x="679392" y="660755"/>
                    <a:pt x="679392" y="689247"/>
                    <a:pt x="661820" y="706821"/>
                  </a:cubicBezTo>
                  <a:cubicBezTo>
                    <a:pt x="644245" y="724395"/>
                    <a:pt x="615752" y="724393"/>
                    <a:pt x="598179" y="706821"/>
                  </a:cubicBezTo>
                  <a:lnTo>
                    <a:pt x="521206" y="629848"/>
                  </a:lnTo>
                  <a:cubicBezTo>
                    <a:pt x="486401" y="658076"/>
                    <a:pt x="442055" y="675000"/>
                    <a:pt x="393749" y="675000"/>
                  </a:cubicBezTo>
                  <a:lnTo>
                    <a:pt x="393749" y="331875"/>
                  </a:lnTo>
                  <a:cubicBezTo>
                    <a:pt x="393749" y="322556"/>
                    <a:pt x="386193" y="315000"/>
                    <a:pt x="376874" y="315000"/>
                  </a:cubicBezTo>
                  <a:lnTo>
                    <a:pt x="343124" y="315000"/>
                  </a:lnTo>
                  <a:cubicBezTo>
                    <a:pt x="333805" y="315000"/>
                    <a:pt x="326249" y="322556"/>
                    <a:pt x="326249" y="331875"/>
                  </a:cubicBezTo>
                  <a:lnTo>
                    <a:pt x="326249" y="675000"/>
                  </a:lnTo>
                  <a:cubicBezTo>
                    <a:pt x="277943" y="675000"/>
                    <a:pt x="233597" y="658076"/>
                    <a:pt x="198792" y="629848"/>
                  </a:cubicBezTo>
                  <a:lnTo>
                    <a:pt x="121820" y="706821"/>
                  </a:lnTo>
                  <a:cubicBezTo>
                    <a:pt x="104244" y="724395"/>
                    <a:pt x="75752" y="724393"/>
                    <a:pt x="58179" y="706821"/>
                  </a:cubicBezTo>
                  <a:cubicBezTo>
                    <a:pt x="40606" y="689247"/>
                    <a:pt x="40606" y="660755"/>
                    <a:pt x="58179" y="643181"/>
                  </a:cubicBezTo>
                  <a:lnTo>
                    <a:pt x="142874" y="558485"/>
                  </a:lnTo>
                  <a:cubicBezTo>
                    <a:pt x="130614" y="532384"/>
                    <a:pt x="123749" y="503246"/>
                    <a:pt x="123749" y="472500"/>
                  </a:cubicBezTo>
                  <a:lnTo>
                    <a:pt x="123749" y="450000"/>
                  </a:lnTo>
                  <a:lnTo>
                    <a:pt x="45936" y="450000"/>
                  </a:lnTo>
                  <a:cubicBezTo>
                    <a:pt x="21416" y="450000"/>
                    <a:pt x="690" y="430777"/>
                    <a:pt x="17" y="406266"/>
                  </a:cubicBezTo>
                  <a:cubicBezTo>
                    <a:pt x="-681" y="380835"/>
                    <a:pt x="19726" y="360000"/>
                    <a:pt x="44999" y="360000"/>
                  </a:cubicBezTo>
                  <a:lnTo>
                    <a:pt x="123749" y="360000"/>
                  </a:lnTo>
                  <a:lnTo>
                    <a:pt x="123749" y="277390"/>
                  </a:lnTo>
                  <a:lnTo>
                    <a:pt x="58179" y="211819"/>
                  </a:lnTo>
                  <a:cubicBezTo>
                    <a:pt x="40606" y="194245"/>
                    <a:pt x="40606" y="165753"/>
                    <a:pt x="58179" y="148179"/>
                  </a:cubicBezTo>
                  <a:cubicBezTo>
                    <a:pt x="75754" y="130605"/>
                    <a:pt x="104244" y="130605"/>
                    <a:pt x="121820" y="148179"/>
                  </a:cubicBezTo>
                  <a:lnTo>
                    <a:pt x="198639" y="225000"/>
                  </a:lnTo>
                  <a:lnTo>
                    <a:pt x="521358" y="225000"/>
                  </a:lnTo>
                  <a:lnTo>
                    <a:pt x="598177" y="148181"/>
                  </a:lnTo>
                  <a:cubicBezTo>
                    <a:pt x="615752" y="130607"/>
                    <a:pt x="644243" y="130607"/>
                    <a:pt x="661818" y="148181"/>
                  </a:cubicBezTo>
                  <a:cubicBezTo>
                    <a:pt x="679391" y="165755"/>
                    <a:pt x="679391" y="194247"/>
                    <a:pt x="661818" y="211821"/>
                  </a:cubicBezTo>
                  <a:lnTo>
                    <a:pt x="596249" y="277390"/>
                  </a:lnTo>
                  <a:lnTo>
                    <a:pt x="596249" y="360000"/>
                  </a:lnTo>
                  <a:lnTo>
                    <a:pt x="674999" y="360000"/>
                  </a:lnTo>
                  <a:cubicBezTo>
                    <a:pt x="700272" y="360000"/>
                    <a:pt x="720680" y="380835"/>
                    <a:pt x="719982" y="406266"/>
                  </a:cubicBezTo>
                  <a:close/>
                  <a:moveTo>
                    <a:pt x="361405" y="0"/>
                  </a:moveTo>
                  <a:cubicBezTo>
                    <a:pt x="274420" y="0"/>
                    <a:pt x="203905" y="70515"/>
                    <a:pt x="203905" y="157500"/>
                  </a:cubicBezTo>
                  <a:lnTo>
                    <a:pt x="518905" y="157500"/>
                  </a:lnTo>
                  <a:cubicBezTo>
                    <a:pt x="518905" y="70515"/>
                    <a:pt x="448390" y="0"/>
                    <a:pt x="361405" y="0"/>
                  </a:cubicBezTo>
                  <a:close/>
                </a:path>
              </a:pathLst>
            </a:custGeom>
            <a:solidFill>
              <a:srgbClr val="516070"/>
            </a:solidFill>
            <a:ln w="13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185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A72801D-D5AC-744A-AC78-C2CACA4EEA62}"/>
              </a:ext>
            </a:extLst>
          </p:cNvPr>
          <p:cNvGrpSpPr/>
          <p:nvPr/>
        </p:nvGrpSpPr>
        <p:grpSpPr>
          <a:xfrm>
            <a:off x="1115650" y="1962629"/>
            <a:ext cx="1237209" cy="1237209"/>
            <a:chOff x="2980236" y="1428576"/>
            <a:chExt cx="1237209" cy="1237209"/>
          </a:xfrm>
        </p:grpSpPr>
        <p:sp>
          <p:nvSpPr>
            <p:cNvPr id="12" name="矩形: 圆角 4">
              <a:extLst>
                <a:ext uri="{FF2B5EF4-FFF2-40B4-BE49-F238E27FC236}">
                  <a16:creationId xmlns:a16="http://schemas.microsoft.com/office/drawing/2014/main" id="{3E67DC19-A358-47BC-8576-896DD137FEB9}"/>
                </a:ext>
              </a:extLst>
            </p:cNvPr>
            <p:cNvSpPr/>
            <p:nvPr/>
          </p:nvSpPr>
          <p:spPr>
            <a:xfrm>
              <a:off x="2980236" y="1428576"/>
              <a:ext cx="1237209" cy="1237209"/>
            </a:xfrm>
            <a:prstGeom prst="roundRect">
              <a:avLst>
                <a:gd name="adj" fmla="val 17185"/>
              </a:avLst>
            </a:prstGeom>
            <a:solidFill>
              <a:srgbClr val="D4E0ED"/>
            </a:solidFill>
            <a:ln w="254000">
              <a:gradFill flip="none" rotWithShape="1">
                <a:gsLst>
                  <a:gs pos="53000">
                    <a:schemeClr val="bg1">
                      <a:alpha val="68000"/>
                    </a:schemeClr>
                  </a:gs>
                  <a:gs pos="66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3" name="图形 5">
              <a:extLst>
                <a:ext uri="{FF2B5EF4-FFF2-40B4-BE49-F238E27FC236}">
                  <a16:creationId xmlns:a16="http://schemas.microsoft.com/office/drawing/2014/main" id="{04D46C25-E41D-4F4F-A8DE-CEFAF5829CA2}"/>
                </a:ext>
              </a:extLst>
            </p:cNvPr>
            <p:cNvSpPr/>
            <p:nvPr/>
          </p:nvSpPr>
          <p:spPr>
            <a:xfrm>
              <a:off x="3238840" y="1679612"/>
              <a:ext cx="719999" cy="720000"/>
            </a:xfrm>
            <a:custGeom>
              <a:avLst/>
              <a:gdLst>
                <a:gd name="connsiteX0" fmla="*/ 719982 w 719999"/>
                <a:gd name="connsiteY0" fmla="*/ 406266 h 720000"/>
                <a:gd name="connsiteX1" fmla="*/ 674064 w 719999"/>
                <a:gd name="connsiteY1" fmla="*/ 450000 h 720000"/>
                <a:gd name="connsiteX2" fmla="*/ 596249 w 719999"/>
                <a:gd name="connsiteY2" fmla="*/ 450000 h 720000"/>
                <a:gd name="connsiteX3" fmla="*/ 596249 w 719999"/>
                <a:gd name="connsiteY3" fmla="*/ 472500 h 720000"/>
                <a:gd name="connsiteX4" fmla="*/ 577124 w 719999"/>
                <a:gd name="connsiteY4" fmla="*/ 558485 h 720000"/>
                <a:gd name="connsiteX5" fmla="*/ 661820 w 719999"/>
                <a:gd name="connsiteY5" fmla="*/ 643181 h 720000"/>
                <a:gd name="connsiteX6" fmla="*/ 661820 w 719999"/>
                <a:gd name="connsiteY6" fmla="*/ 706821 h 720000"/>
                <a:gd name="connsiteX7" fmla="*/ 598179 w 719999"/>
                <a:gd name="connsiteY7" fmla="*/ 706821 h 720000"/>
                <a:gd name="connsiteX8" fmla="*/ 521206 w 719999"/>
                <a:gd name="connsiteY8" fmla="*/ 629848 h 720000"/>
                <a:gd name="connsiteX9" fmla="*/ 393749 w 719999"/>
                <a:gd name="connsiteY9" fmla="*/ 675000 h 720000"/>
                <a:gd name="connsiteX10" fmla="*/ 393749 w 719999"/>
                <a:gd name="connsiteY10" fmla="*/ 331875 h 720000"/>
                <a:gd name="connsiteX11" fmla="*/ 376874 w 719999"/>
                <a:gd name="connsiteY11" fmla="*/ 315000 h 720000"/>
                <a:gd name="connsiteX12" fmla="*/ 343124 w 719999"/>
                <a:gd name="connsiteY12" fmla="*/ 315000 h 720000"/>
                <a:gd name="connsiteX13" fmla="*/ 326249 w 719999"/>
                <a:gd name="connsiteY13" fmla="*/ 331875 h 720000"/>
                <a:gd name="connsiteX14" fmla="*/ 326249 w 719999"/>
                <a:gd name="connsiteY14" fmla="*/ 675000 h 720000"/>
                <a:gd name="connsiteX15" fmla="*/ 198792 w 719999"/>
                <a:gd name="connsiteY15" fmla="*/ 629848 h 720000"/>
                <a:gd name="connsiteX16" fmla="*/ 121820 w 719999"/>
                <a:gd name="connsiteY16" fmla="*/ 706821 h 720000"/>
                <a:gd name="connsiteX17" fmla="*/ 58179 w 719999"/>
                <a:gd name="connsiteY17" fmla="*/ 706821 h 720000"/>
                <a:gd name="connsiteX18" fmla="*/ 58179 w 719999"/>
                <a:gd name="connsiteY18" fmla="*/ 643181 h 720000"/>
                <a:gd name="connsiteX19" fmla="*/ 142874 w 719999"/>
                <a:gd name="connsiteY19" fmla="*/ 558485 h 720000"/>
                <a:gd name="connsiteX20" fmla="*/ 123749 w 719999"/>
                <a:gd name="connsiteY20" fmla="*/ 472500 h 720000"/>
                <a:gd name="connsiteX21" fmla="*/ 123749 w 719999"/>
                <a:gd name="connsiteY21" fmla="*/ 450000 h 720000"/>
                <a:gd name="connsiteX22" fmla="*/ 45936 w 719999"/>
                <a:gd name="connsiteY22" fmla="*/ 450000 h 720000"/>
                <a:gd name="connsiteX23" fmla="*/ 17 w 719999"/>
                <a:gd name="connsiteY23" fmla="*/ 406266 h 720000"/>
                <a:gd name="connsiteX24" fmla="*/ 44999 w 719999"/>
                <a:gd name="connsiteY24" fmla="*/ 360000 h 720000"/>
                <a:gd name="connsiteX25" fmla="*/ 123749 w 719999"/>
                <a:gd name="connsiteY25" fmla="*/ 360000 h 720000"/>
                <a:gd name="connsiteX26" fmla="*/ 123749 w 719999"/>
                <a:gd name="connsiteY26" fmla="*/ 277390 h 720000"/>
                <a:gd name="connsiteX27" fmla="*/ 58179 w 719999"/>
                <a:gd name="connsiteY27" fmla="*/ 211819 h 720000"/>
                <a:gd name="connsiteX28" fmla="*/ 58179 w 719999"/>
                <a:gd name="connsiteY28" fmla="*/ 148179 h 720000"/>
                <a:gd name="connsiteX29" fmla="*/ 121820 w 719999"/>
                <a:gd name="connsiteY29" fmla="*/ 148179 h 720000"/>
                <a:gd name="connsiteX30" fmla="*/ 198639 w 719999"/>
                <a:gd name="connsiteY30" fmla="*/ 225000 h 720000"/>
                <a:gd name="connsiteX31" fmla="*/ 521358 w 719999"/>
                <a:gd name="connsiteY31" fmla="*/ 225000 h 720000"/>
                <a:gd name="connsiteX32" fmla="*/ 598177 w 719999"/>
                <a:gd name="connsiteY32" fmla="*/ 148181 h 720000"/>
                <a:gd name="connsiteX33" fmla="*/ 661818 w 719999"/>
                <a:gd name="connsiteY33" fmla="*/ 148181 h 720000"/>
                <a:gd name="connsiteX34" fmla="*/ 661818 w 719999"/>
                <a:gd name="connsiteY34" fmla="*/ 211821 h 720000"/>
                <a:gd name="connsiteX35" fmla="*/ 596249 w 719999"/>
                <a:gd name="connsiteY35" fmla="*/ 277390 h 720000"/>
                <a:gd name="connsiteX36" fmla="*/ 596249 w 719999"/>
                <a:gd name="connsiteY36" fmla="*/ 360000 h 720000"/>
                <a:gd name="connsiteX37" fmla="*/ 674999 w 719999"/>
                <a:gd name="connsiteY37" fmla="*/ 360000 h 720000"/>
                <a:gd name="connsiteX38" fmla="*/ 719982 w 719999"/>
                <a:gd name="connsiteY38" fmla="*/ 406266 h 720000"/>
                <a:gd name="connsiteX39" fmla="*/ 361405 w 719999"/>
                <a:gd name="connsiteY39" fmla="*/ 0 h 720000"/>
                <a:gd name="connsiteX40" fmla="*/ 203905 w 719999"/>
                <a:gd name="connsiteY40" fmla="*/ 157500 h 720000"/>
                <a:gd name="connsiteX41" fmla="*/ 518905 w 719999"/>
                <a:gd name="connsiteY41" fmla="*/ 157500 h 720000"/>
                <a:gd name="connsiteX42" fmla="*/ 361405 w 719999"/>
                <a:gd name="connsiteY42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9999" h="720000">
                  <a:moveTo>
                    <a:pt x="719982" y="406266"/>
                  </a:moveTo>
                  <a:cubicBezTo>
                    <a:pt x="719310" y="430777"/>
                    <a:pt x="698583" y="450000"/>
                    <a:pt x="674064" y="450000"/>
                  </a:cubicBezTo>
                  <a:lnTo>
                    <a:pt x="596249" y="450000"/>
                  </a:lnTo>
                  <a:lnTo>
                    <a:pt x="596249" y="472500"/>
                  </a:lnTo>
                  <a:cubicBezTo>
                    <a:pt x="596249" y="503246"/>
                    <a:pt x="589384" y="532384"/>
                    <a:pt x="577124" y="558485"/>
                  </a:cubicBezTo>
                  <a:lnTo>
                    <a:pt x="661820" y="643181"/>
                  </a:lnTo>
                  <a:cubicBezTo>
                    <a:pt x="679392" y="660755"/>
                    <a:pt x="679392" y="689247"/>
                    <a:pt x="661820" y="706821"/>
                  </a:cubicBezTo>
                  <a:cubicBezTo>
                    <a:pt x="644245" y="724395"/>
                    <a:pt x="615752" y="724393"/>
                    <a:pt x="598179" y="706821"/>
                  </a:cubicBezTo>
                  <a:lnTo>
                    <a:pt x="521206" y="629848"/>
                  </a:lnTo>
                  <a:cubicBezTo>
                    <a:pt x="486401" y="658076"/>
                    <a:pt x="442055" y="675000"/>
                    <a:pt x="393749" y="675000"/>
                  </a:cubicBezTo>
                  <a:lnTo>
                    <a:pt x="393749" y="331875"/>
                  </a:lnTo>
                  <a:cubicBezTo>
                    <a:pt x="393749" y="322556"/>
                    <a:pt x="386193" y="315000"/>
                    <a:pt x="376874" y="315000"/>
                  </a:cubicBezTo>
                  <a:lnTo>
                    <a:pt x="343124" y="315000"/>
                  </a:lnTo>
                  <a:cubicBezTo>
                    <a:pt x="333805" y="315000"/>
                    <a:pt x="326249" y="322556"/>
                    <a:pt x="326249" y="331875"/>
                  </a:cubicBezTo>
                  <a:lnTo>
                    <a:pt x="326249" y="675000"/>
                  </a:lnTo>
                  <a:cubicBezTo>
                    <a:pt x="277943" y="675000"/>
                    <a:pt x="233597" y="658076"/>
                    <a:pt x="198792" y="629848"/>
                  </a:cubicBezTo>
                  <a:lnTo>
                    <a:pt x="121820" y="706821"/>
                  </a:lnTo>
                  <a:cubicBezTo>
                    <a:pt x="104244" y="724395"/>
                    <a:pt x="75752" y="724393"/>
                    <a:pt x="58179" y="706821"/>
                  </a:cubicBezTo>
                  <a:cubicBezTo>
                    <a:pt x="40606" y="689247"/>
                    <a:pt x="40606" y="660755"/>
                    <a:pt x="58179" y="643181"/>
                  </a:cubicBezTo>
                  <a:lnTo>
                    <a:pt x="142874" y="558485"/>
                  </a:lnTo>
                  <a:cubicBezTo>
                    <a:pt x="130614" y="532384"/>
                    <a:pt x="123749" y="503246"/>
                    <a:pt x="123749" y="472500"/>
                  </a:cubicBezTo>
                  <a:lnTo>
                    <a:pt x="123749" y="450000"/>
                  </a:lnTo>
                  <a:lnTo>
                    <a:pt x="45936" y="450000"/>
                  </a:lnTo>
                  <a:cubicBezTo>
                    <a:pt x="21416" y="450000"/>
                    <a:pt x="690" y="430777"/>
                    <a:pt x="17" y="406266"/>
                  </a:cubicBezTo>
                  <a:cubicBezTo>
                    <a:pt x="-681" y="380835"/>
                    <a:pt x="19726" y="360000"/>
                    <a:pt x="44999" y="360000"/>
                  </a:cubicBezTo>
                  <a:lnTo>
                    <a:pt x="123749" y="360000"/>
                  </a:lnTo>
                  <a:lnTo>
                    <a:pt x="123749" y="277390"/>
                  </a:lnTo>
                  <a:lnTo>
                    <a:pt x="58179" y="211819"/>
                  </a:lnTo>
                  <a:cubicBezTo>
                    <a:pt x="40606" y="194245"/>
                    <a:pt x="40606" y="165753"/>
                    <a:pt x="58179" y="148179"/>
                  </a:cubicBezTo>
                  <a:cubicBezTo>
                    <a:pt x="75754" y="130605"/>
                    <a:pt x="104244" y="130605"/>
                    <a:pt x="121820" y="148179"/>
                  </a:cubicBezTo>
                  <a:lnTo>
                    <a:pt x="198639" y="225000"/>
                  </a:lnTo>
                  <a:lnTo>
                    <a:pt x="521358" y="225000"/>
                  </a:lnTo>
                  <a:lnTo>
                    <a:pt x="598177" y="148181"/>
                  </a:lnTo>
                  <a:cubicBezTo>
                    <a:pt x="615752" y="130607"/>
                    <a:pt x="644243" y="130607"/>
                    <a:pt x="661818" y="148181"/>
                  </a:cubicBezTo>
                  <a:cubicBezTo>
                    <a:pt x="679391" y="165755"/>
                    <a:pt x="679391" y="194247"/>
                    <a:pt x="661818" y="211821"/>
                  </a:cubicBezTo>
                  <a:lnTo>
                    <a:pt x="596249" y="277390"/>
                  </a:lnTo>
                  <a:lnTo>
                    <a:pt x="596249" y="360000"/>
                  </a:lnTo>
                  <a:lnTo>
                    <a:pt x="674999" y="360000"/>
                  </a:lnTo>
                  <a:cubicBezTo>
                    <a:pt x="700272" y="360000"/>
                    <a:pt x="720680" y="380835"/>
                    <a:pt x="719982" y="406266"/>
                  </a:cubicBezTo>
                  <a:close/>
                  <a:moveTo>
                    <a:pt x="361405" y="0"/>
                  </a:moveTo>
                  <a:cubicBezTo>
                    <a:pt x="274420" y="0"/>
                    <a:pt x="203905" y="70515"/>
                    <a:pt x="203905" y="157500"/>
                  </a:cubicBezTo>
                  <a:lnTo>
                    <a:pt x="518905" y="157500"/>
                  </a:lnTo>
                  <a:cubicBezTo>
                    <a:pt x="518905" y="70515"/>
                    <a:pt x="448390" y="0"/>
                    <a:pt x="361405" y="0"/>
                  </a:cubicBezTo>
                  <a:close/>
                </a:path>
              </a:pathLst>
            </a:custGeom>
            <a:solidFill>
              <a:srgbClr val="516070"/>
            </a:solidFill>
            <a:ln w="13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98A2EF-855E-AF40-B8E6-B0EBEDBE9DC5}"/>
              </a:ext>
            </a:extLst>
          </p:cNvPr>
          <p:cNvGrpSpPr/>
          <p:nvPr/>
        </p:nvGrpSpPr>
        <p:grpSpPr>
          <a:xfrm>
            <a:off x="7035378" y="448615"/>
            <a:ext cx="3059164" cy="5960769"/>
            <a:chOff x="7035378" y="448615"/>
            <a:chExt cx="3059164" cy="5960769"/>
          </a:xfrm>
        </p:grpSpPr>
        <p:sp>
          <p:nvSpPr>
            <p:cNvPr id="36" name="PA-圆角矩形 9">
              <a:extLst>
                <a:ext uri="{FF2B5EF4-FFF2-40B4-BE49-F238E27FC236}">
                  <a16:creationId xmlns:a16="http://schemas.microsoft.com/office/drawing/2014/main" id="{8A715EBB-83A1-42EF-A76C-9E3747ED66B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1872762">
              <a:off x="7035378" y="448615"/>
              <a:ext cx="3057797" cy="5960769"/>
            </a:xfrm>
            <a:prstGeom prst="roundRect">
              <a:avLst>
                <a:gd name="adj" fmla="val 9167"/>
              </a:avLst>
            </a:prstGeom>
            <a:gradFill flip="none" rotWithShape="1">
              <a:gsLst>
                <a:gs pos="0">
                  <a:srgbClr val="DDEAF5">
                    <a:lumMod val="59000"/>
                    <a:lumOff val="41000"/>
                  </a:srgbClr>
                </a:gs>
                <a:gs pos="100000">
                  <a:srgbClr val="DDEAF5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06400" dist="177800" dir="5400000" algn="t" rotWithShape="0">
                <a:srgbClr val="8BA3B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PA-圆角矩形 9">
              <a:extLst>
                <a:ext uri="{FF2B5EF4-FFF2-40B4-BE49-F238E27FC236}">
                  <a16:creationId xmlns:a16="http://schemas.microsoft.com/office/drawing/2014/main" id="{C641DF73-BD61-CD4D-9A94-77E899E099F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1872762">
              <a:off x="7036745" y="1944445"/>
              <a:ext cx="3057797" cy="2956409"/>
            </a:xfrm>
            <a:prstGeom prst="roundRect">
              <a:avLst>
                <a:gd name="adj" fmla="val 9167"/>
              </a:avLst>
            </a:prstGeom>
            <a:blipFill dpi="0" rotWithShape="0">
              <a:blip r:embed="rId5"/>
              <a:srcRect/>
              <a:tile tx="0" ty="-31750" sx="80000" sy="80000" flip="none" algn="ctr"/>
            </a:blipFill>
            <a:ln>
              <a:noFill/>
            </a:ln>
            <a:effectLst>
              <a:outerShdw blurRad="406400" dist="177800" dir="5400000" algn="t" rotWithShape="0">
                <a:srgbClr val="8BA3B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30AE97E-5785-7D42-865C-11FE6A4078B6}"/>
              </a:ext>
            </a:extLst>
          </p:cNvPr>
          <p:cNvGrpSpPr/>
          <p:nvPr/>
        </p:nvGrpSpPr>
        <p:grpSpPr>
          <a:xfrm>
            <a:off x="1108798" y="3654561"/>
            <a:ext cx="4368435" cy="850985"/>
            <a:chOff x="1547977" y="4078576"/>
            <a:chExt cx="1892177" cy="1151691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25CD3F8D-C893-D14A-BFE1-EB2E95F1C793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01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E12BA1E2-2368-F944-A0C7-54840D61068C}"/>
                </a:ext>
              </a:extLst>
            </p:cNvPr>
            <p:cNvSpPr txBox="1"/>
            <p:nvPr/>
          </p:nvSpPr>
          <p:spPr>
            <a:xfrm>
              <a:off x="1547977" y="4522161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452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3C3E9-749E-4205-BD36-222E0F1B760C}"/>
              </a:ext>
            </a:extLst>
          </p:cNvPr>
          <p:cNvSpPr/>
          <p:nvPr/>
        </p:nvSpPr>
        <p:spPr>
          <a:xfrm>
            <a:off x="1189498" y="2404505"/>
            <a:ext cx="3978124" cy="2961965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The outbreak of a new crown outbreak depends on many factors, among which human influences include population mobility pat- terns, mask prevalence, and vaccination rates. 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698763" y="250591"/>
            <a:ext cx="10794474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Vaccination, mask policies</a:t>
            </a:r>
          </a:p>
          <a:p>
            <a:r>
              <a:rPr lang="en-US" altLang="zh-CN" dirty="0"/>
              <a:t>and mobility 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01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Introduction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30B738-2612-A14D-A2C7-2EFFD2548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756" y1="73684" x2="73756" y2="73684"/>
                        <a14:foregroundMark x1="70588" y1="72807" x2="70588" y2="72807"/>
                        <a14:foregroundMark x1="70588" y1="71930" x2="70588" y2="71930"/>
                        <a14:foregroundMark x1="67873" y1="71053" x2="67873" y2="71053"/>
                        <a14:foregroundMark x1="37557" y1="51316" x2="37557" y2="51316"/>
                        <a14:foregroundMark x1="24434" y1="68860" x2="24434" y2="68860"/>
                        <a14:foregroundMark x1="71946" y1="16667" x2="71946" y2="16667"/>
                        <a14:foregroundMark x1="71946" y1="19298" x2="71946" y2="19298"/>
                        <a14:foregroundMark x1="71946" y1="21491" x2="71946" y2="21491"/>
                        <a14:foregroundMark x1="64706" y1="28947" x2="64706" y2="28947"/>
                        <a14:foregroundMark x1="60633" y1="27193" x2="60633" y2="27193"/>
                        <a14:foregroundMark x1="62896" y1="25439" x2="62896" y2="25439"/>
                        <a14:foregroundMark x1="64706" y1="24123" x2="64706" y2="241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1064" y="1832820"/>
            <a:ext cx="1397000" cy="1447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66E89F-77E6-9648-ABBC-46E0957BC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778" y1="45333" x2="49778" y2="45333"/>
                        <a14:foregroundMark x1="46222" y1="56000" x2="46222" y2="56000"/>
                        <a14:foregroundMark x1="47111" y1="55111" x2="47111" y2="55111"/>
                        <a14:foregroundMark x1="47111" y1="64000" x2="47111" y2="6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1064" y="3162494"/>
            <a:ext cx="1440000" cy="14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223266-EEED-2341-98C5-AA96DF8F6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047" y1="26367" x2="48047" y2="26367"/>
                        <a14:foregroundMark x1="45117" y1="22461" x2="45117" y2="22461"/>
                        <a14:foregroundMark x1="43164" y1="56641" x2="43164" y2="56641"/>
                        <a14:foregroundMark x1="37305" y1="41016" x2="37305" y2="41016"/>
                        <a14:foregroundMark x1="43164" y1="32227" x2="43164" y2="32227"/>
                        <a14:foregroundMark x1="44141" y1="31250" x2="44141" y2="31250"/>
                        <a14:foregroundMark x1="23633" y1="51758" x2="23633" y2="51758"/>
                        <a14:foregroundMark x1="22656" y1="52734" x2="22656" y2="52734"/>
                        <a14:foregroundMark x1="22656" y1="52734" x2="22656" y2="52734"/>
                        <a14:foregroundMark x1="22656" y1="46875" x2="22656" y2="46875"/>
                        <a14:foregroundMark x1="22656" y1="51758" x2="22656" y2="51758"/>
                        <a14:foregroundMark x1="29492" y1="65430" x2="29492" y2="65430"/>
                        <a14:foregroundMark x1="28516" y1="67383" x2="28516" y2="67383"/>
                        <a14:foregroundMark x1="60742" y1="68359" x2="60742" y2="68359"/>
                        <a14:foregroundMark x1="60742" y1="68359" x2="60742" y2="68359"/>
                        <a14:foregroundMark x1="60742" y1="68359" x2="60742" y2="68359"/>
                        <a14:foregroundMark x1="67578" y1="47852" x2="67578" y2="47852"/>
                        <a14:foregroundMark x1="70117" y1="57520" x2="70117" y2="57520"/>
                        <a14:foregroundMark x1="26270" y1="47461" x2="26270" y2="47461"/>
                        <a14:foregroundMark x1="26270" y1="45801" x2="26270" y2="45801"/>
                        <a14:foregroundMark x1="26660" y1="44922" x2="26660" y2="44922"/>
                        <a14:foregroundMark x1="27148" y1="49512" x2="27148" y2="49512"/>
                        <a14:foregroundMark x1="26660" y1="50000" x2="26660" y2="50000"/>
                        <a14:foregroundMark x1="26660" y1="48340" x2="26660" y2="48340"/>
                        <a14:foregroundMark x1="26660" y1="48340" x2="26660" y2="48340"/>
                        <a14:foregroundMark x1="26660" y1="48340" x2="26660" y2="48340"/>
                        <a14:foregroundMark x1="26660" y1="48340" x2="26660" y2="48340"/>
                        <a14:foregroundMark x1="27930" y1="49121" x2="27930" y2="49121"/>
                        <a14:foregroundMark x1="27930" y1="49121" x2="27930" y2="49121"/>
                        <a14:foregroundMark x1="27930" y1="49121" x2="27930" y2="49121"/>
                        <a14:foregroundMark x1="64746" y1="68359" x2="64746" y2="68359"/>
                        <a14:foregroundMark x1="64746" y1="68359" x2="64746" y2="68359"/>
                        <a14:foregroundMark x1="31738" y1="62109" x2="31738" y2="62109"/>
                        <a14:foregroundMark x1="31738" y1="62109" x2="31738" y2="62109"/>
                        <a14:foregroundMark x1="33398" y1="64160" x2="33398" y2="64160"/>
                        <a14:foregroundMark x1="33398" y1="64160" x2="33398" y2="64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1064" y="430031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3C3E9-749E-4205-BD36-222E0F1B760C}"/>
              </a:ext>
            </a:extLst>
          </p:cNvPr>
          <p:cNvSpPr/>
          <p:nvPr/>
        </p:nvSpPr>
        <p:spPr>
          <a:xfrm>
            <a:off x="1189498" y="2612254"/>
            <a:ext cx="3978124" cy="2546466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First outbreak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 available vaccines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Very strict policies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Second outbreak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90% fully vaccinated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Relatively loose policies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2869809" y="475672"/>
            <a:ext cx="6541477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Singapore outbreaks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01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Introduction</a:t>
              </a:r>
            </a:p>
          </p:txBody>
        </p:sp>
      </p:grpSp>
      <p:sp>
        <p:nvSpPr>
          <p:cNvPr id="10" name="矩形: 圆角 26">
            <a:extLst>
              <a:ext uri="{FF2B5EF4-FFF2-40B4-BE49-F238E27FC236}">
                <a16:creationId xmlns:a16="http://schemas.microsoft.com/office/drawing/2014/main" id="{256783A4-BFE1-834A-9308-B8264D211CA2}"/>
              </a:ext>
            </a:extLst>
          </p:cNvPr>
          <p:cNvSpPr/>
          <p:nvPr/>
        </p:nvSpPr>
        <p:spPr>
          <a:xfrm>
            <a:off x="6402221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EBC75E-3E93-C24C-A9EA-B3CB89B8E588}"/>
              </a:ext>
            </a:extLst>
          </p:cNvPr>
          <p:cNvSpPr/>
          <p:nvPr/>
        </p:nvSpPr>
        <p:spPr>
          <a:xfrm>
            <a:off x="7024377" y="2196755"/>
            <a:ext cx="3978124" cy="3377463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More effective prevention strategies to achieve successful protests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Verify whether our research model is reasonable through data to achieve the purpose of accurately predicting the future trend of the epidemic. </a:t>
            </a:r>
          </a:p>
        </p:txBody>
      </p:sp>
    </p:spTree>
    <p:extLst>
      <p:ext uri="{BB962C8B-B14F-4D97-AF65-F5344CB8AC3E}">
        <p14:creationId xmlns:p14="http://schemas.microsoft.com/office/powerpoint/2010/main" val="268620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3C3E9-749E-4205-BD36-222E0F1B760C}"/>
              </a:ext>
            </a:extLst>
          </p:cNvPr>
          <p:cNvSpPr/>
          <p:nvPr/>
        </p:nvSpPr>
        <p:spPr>
          <a:xfrm>
            <a:off x="1189498" y="1836681"/>
            <a:ext cx="3978124" cy="4208460"/>
          </a:xfrm>
          <a:prstGeom prst="rect">
            <a:avLst/>
          </a:prstGeom>
        </p:spPr>
        <p:txBody>
          <a:bodyPr wrap="square" numCol="1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COVID-19 cases/deaths/vaccines: comes from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data.world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Epidemiology &amp; Demographics: built in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covasim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Mobility: We use Google Community Mobility Reports as the indicator of mobility.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Policy: We use mask policy indicator, which is categorized into five categories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2869809" y="475672"/>
            <a:ext cx="6541477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Data source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01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Introduction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435D974-DF00-B64B-B099-5912917D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547" y="1987550"/>
            <a:ext cx="5549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69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D98A2EF-855E-AF40-B8E6-B0EBEDBE9DC5}"/>
              </a:ext>
            </a:extLst>
          </p:cNvPr>
          <p:cNvGrpSpPr/>
          <p:nvPr/>
        </p:nvGrpSpPr>
        <p:grpSpPr>
          <a:xfrm>
            <a:off x="7035378" y="448615"/>
            <a:ext cx="3059164" cy="5960769"/>
            <a:chOff x="7035378" y="448615"/>
            <a:chExt cx="3059164" cy="5960769"/>
          </a:xfrm>
        </p:grpSpPr>
        <p:sp>
          <p:nvSpPr>
            <p:cNvPr id="36" name="PA-圆角矩形 9">
              <a:extLst>
                <a:ext uri="{FF2B5EF4-FFF2-40B4-BE49-F238E27FC236}">
                  <a16:creationId xmlns:a16="http://schemas.microsoft.com/office/drawing/2014/main" id="{8A715EBB-83A1-42EF-A76C-9E3747ED66B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1872762">
              <a:off x="7035378" y="448615"/>
              <a:ext cx="3057797" cy="5960769"/>
            </a:xfrm>
            <a:prstGeom prst="roundRect">
              <a:avLst>
                <a:gd name="adj" fmla="val 9167"/>
              </a:avLst>
            </a:prstGeom>
            <a:gradFill flip="none" rotWithShape="1">
              <a:gsLst>
                <a:gs pos="0">
                  <a:srgbClr val="DDEAF5">
                    <a:lumMod val="59000"/>
                    <a:lumOff val="41000"/>
                  </a:srgbClr>
                </a:gs>
                <a:gs pos="100000">
                  <a:srgbClr val="DDEAF5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06400" dist="177800" dir="5400000" algn="t" rotWithShape="0">
                <a:srgbClr val="8BA3B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PA-圆角矩形 9">
              <a:extLst>
                <a:ext uri="{FF2B5EF4-FFF2-40B4-BE49-F238E27FC236}">
                  <a16:creationId xmlns:a16="http://schemas.microsoft.com/office/drawing/2014/main" id="{C641DF73-BD61-CD4D-9A94-77E899E099F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1872762">
              <a:off x="7036745" y="1944445"/>
              <a:ext cx="3057797" cy="2956409"/>
            </a:xfrm>
            <a:prstGeom prst="roundRect">
              <a:avLst>
                <a:gd name="adj" fmla="val 9167"/>
              </a:avLst>
            </a:prstGeom>
            <a:blipFill dpi="0" rotWithShape="0">
              <a:blip r:embed="rId5"/>
              <a:srcRect/>
              <a:tile tx="647700" ty="-31750" sx="100000" sy="100000" flip="none" algn="ctr"/>
            </a:blipFill>
            <a:ln>
              <a:noFill/>
            </a:ln>
            <a:effectLst>
              <a:outerShdw blurRad="406400" dist="177800" dir="5400000" algn="t" rotWithShape="0">
                <a:srgbClr val="8BA3B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30AE97E-5785-7D42-865C-11FE6A4078B6}"/>
              </a:ext>
            </a:extLst>
          </p:cNvPr>
          <p:cNvGrpSpPr/>
          <p:nvPr/>
        </p:nvGrpSpPr>
        <p:grpSpPr>
          <a:xfrm>
            <a:off x="1108798" y="3654561"/>
            <a:ext cx="4368435" cy="850985"/>
            <a:chOff x="1547977" y="4078576"/>
            <a:chExt cx="1892177" cy="1151691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25CD3F8D-C893-D14A-BFE1-EB2E95F1C793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02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E12BA1E2-2368-F944-A0C7-54840D61068C}"/>
                </a:ext>
              </a:extLst>
            </p:cNvPr>
            <p:cNvSpPr txBox="1"/>
            <p:nvPr/>
          </p:nvSpPr>
          <p:spPr>
            <a:xfrm>
              <a:off x="1547977" y="4522161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ODE Model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12D80EF-7732-9040-9D08-AA4FA98916B3}"/>
              </a:ext>
            </a:extLst>
          </p:cNvPr>
          <p:cNvGrpSpPr/>
          <p:nvPr/>
        </p:nvGrpSpPr>
        <p:grpSpPr>
          <a:xfrm>
            <a:off x="1108798" y="1962630"/>
            <a:ext cx="1237209" cy="1237209"/>
            <a:chOff x="1108798" y="1962630"/>
            <a:chExt cx="1237209" cy="1237209"/>
          </a:xfrm>
        </p:grpSpPr>
        <p:sp>
          <p:nvSpPr>
            <p:cNvPr id="15" name="矩形: 圆角 4">
              <a:extLst>
                <a:ext uri="{FF2B5EF4-FFF2-40B4-BE49-F238E27FC236}">
                  <a16:creationId xmlns:a16="http://schemas.microsoft.com/office/drawing/2014/main" id="{26176A46-9292-D542-AA39-8864780EB8AE}"/>
                </a:ext>
              </a:extLst>
            </p:cNvPr>
            <p:cNvSpPr/>
            <p:nvPr/>
          </p:nvSpPr>
          <p:spPr>
            <a:xfrm>
              <a:off x="1108798" y="1962630"/>
              <a:ext cx="1237209" cy="1237209"/>
            </a:xfrm>
            <a:prstGeom prst="roundRect">
              <a:avLst>
                <a:gd name="adj" fmla="val 17185"/>
              </a:avLst>
            </a:prstGeom>
            <a:solidFill>
              <a:srgbClr val="D4E0ED"/>
            </a:solidFill>
            <a:ln w="254000">
              <a:gradFill flip="none" rotWithShape="1">
                <a:gsLst>
                  <a:gs pos="53000">
                    <a:schemeClr val="bg1">
                      <a:alpha val="68000"/>
                    </a:schemeClr>
                  </a:gs>
                  <a:gs pos="66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图形 5">
              <a:extLst>
                <a:ext uri="{FF2B5EF4-FFF2-40B4-BE49-F238E27FC236}">
                  <a16:creationId xmlns:a16="http://schemas.microsoft.com/office/drawing/2014/main" id="{7AA917BC-2D6A-8241-A16F-CA4C62878F3B}"/>
                </a:ext>
              </a:extLst>
            </p:cNvPr>
            <p:cNvSpPr/>
            <p:nvPr/>
          </p:nvSpPr>
          <p:spPr>
            <a:xfrm>
              <a:off x="1412402" y="2221234"/>
              <a:ext cx="630000" cy="720000"/>
            </a:xfrm>
            <a:custGeom>
              <a:avLst/>
              <a:gdLst>
                <a:gd name="connsiteX0" fmla="*/ 562500 w 630000"/>
                <a:gd name="connsiteY0" fmla="*/ 0 h 720000"/>
                <a:gd name="connsiteX1" fmla="*/ 67500 w 630000"/>
                <a:gd name="connsiteY1" fmla="*/ 0 h 720000"/>
                <a:gd name="connsiteX2" fmla="*/ 0 w 630000"/>
                <a:gd name="connsiteY2" fmla="*/ 67500 h 720000"/>
                <a:gd name="connsiteX3" fmla="*/ 0 w 630000"/>
                <a:gd name="connsiteY3" fmla="*/ 652500 h 720000"/>
                <a:gd name="connsiteX4" fmla="*/ 67500 w 630000"/>
                <a:gd name="connsiteY4" fmla="*/ 720000 h 720000"/>
                <a:gd name="connsiteX5" fmla="*/ 562500 w 630000"/>
                <a:gd name="connsiteY5" fmla="*/ 720000 h 720000"/>
                <a:gd name="connsiteX6" fmla="*/ 630000 w 630000"/>
                <a:gd name="connsiteY6" fmla="*/ 652500 h 720000"/>
                <a:gd name="connsiteX7" fmla="*/ 630000 w 630000"/>
                <a:gd name="connsiteY7" fmla="*/ 67500 h 720000"/>
                <a:gd name="connsiteX8" fmla="*/ 562500 w 630000"/>
                <a:gd name="connsiteY8" fmla="*/ 0 h 720000"/>
                <a:gd name="connsiteX9" fmla="*/ 180000 w 630000"/>
                <a:gd name="connsiteY9" fmla="*/ 612000 h 720000"/>
                <a:gd name="connsiteX10" fmla="*/ 162000 w 630000"/>
                <a:gd name="connsiteY10" fmla="*/ 630000 h 720000"/>
                <a:gd name="connsiteX11" fmla="*/ 108000 w 630000"/>
                <a:gd name="connsiteY11" fmla="*/ 630000 h 720000"/>
                <a:gd name="connsiteX12" fmla="*/ 90000 w 630000"/>
                <a:gd name="connsiteY12" fmla="*/ 612000 h 720000"/>
                <a:gd name="connsiteX13" fmla="*/ 90000 w 630000"/>
                <a:gd name="connsiteY13" fmla="*/ 558000 h 720000"/>
                <a:gd name="connsiteX14" fmla="*/ 108000 w 630000"/>
                <a:gd name="connsiteY14" fmla="*/ 540000 h 720000"/>
                <a:gd name="connsiteX15" fmla="*/ 162000 w 630000"/>
                <a:gd name="connsiteY15" fmla="*/ 540000 h 720000"/>
                <a:gd name="connsiteX16" fmla="*/ 180000 w 630000"/>
                <a:gd name="connsiteY16" fmla="*/ 558000 h 720000"/>
                <a:gd name="connsiteX17" fmla="*/ 180000 w 630000"/>
                <a:gd name="connsiteY17" fmla="*/ 612000 h 720000"/>
                <a:gd name="connsiteX18" fmla="*/ 180000 w 630000"/>
                <a:gd name="connsiteY18" fmla="*/ 432000 h 720000"/>
                <a:gd name="connsiteX19" fmla="*/ 162000 w 630000"/>
                <a:gd name="connsiteY19" fmla="*/ 450000 h 720000"/>
                <a:gd name="connsiteX20" fmla="*/ 108000 w 630000"/>
                <a:gd name="connsiteY20" fmla="*/ 450000 h 720000"/>
                <a:gd name="connsiteX21" fmla="*/ 90000 w 630000"/>
                <a:gd name="connsiteY21" fmla="*/ 432000 h 720000"/>
                <a:gd name="connsiteX22" fmla="*/ 90000 w 630000"/>
                <a:gd name="connsiteY22" fmla="*/ 378000 h 720000"/>
                <a:gd name="connsiteX23" fmla="*/ 108000 w 630000"/>
                <a:gd name="connsiteY23" fmla="*/ 360000 h 720000"/>
                <a:gd name="connsiteX24" fmla="*/ 162000 w 630000"/>
                <a:gd name="connsiteY24" fmla="*/ 360000 h 720000"/>
                <a:gd name="connsiteX25" fmla="*/ 180000 w 630000"/>
                <a:gd name="connsiteY25" fmla="*/ 378000 h 720000"/>
                <a:gd name="connsiteX26" fmla="*/ 180000 w 630000"/>
                <a:gd name="connsiteY26" fmla="*/ 432000 h 720000"/>
                <a:gd name="connsiteX27" fmla="*/ 360000 w 630000"/>
                <a:gd name="connsiteY27" fmla="*/ 612000 h 720000"/>
                <a:gd name="connsiteX28" fmla="*/ 342000 w 630000"/>
                <a:gd name="connsiteY28" fmla="*/ 630000 h 720000"/>
                <a:gd name="connsiteX29" fmla="*/ 288000 w 630000"/>
                <a:gd name="connsiteY29" fmla="*/ 630000 h 720000"/>
                <a:gd name="connsiteX30" fmla="*/ 270000 w 630000"/>
                <a:gd name="connsiteY30" fmla="*/ 612000 h 720000"/>
                <a:gd name="connsiteX31" fmla="*/ 270000 w 630000"/>
                <a:gd name="connsiteY31" fmla="*/ 558000 h 720000"/>
                <a:gd name="connsiteX32" fmla="*/ 288000 w 630000"/>
                <a:gd name="connsiteY32" fmla="*/ 540000 h 720000"/>
                <a:gd name="connsiteX33" fmla="*/ 342000 w 630000"/>
                <a:gd name="connsiteY33" fmla="*/ 540000 h 720000"/>
                <a:gd name="connsiteX34" fmla="*/ 360000 w 630000"/>
                <a:gd name="connsiteY34" fmla="*/ 558000 h 720000"/>
                <a:gd name="connsiteX35" fmla="*/ 360000 w 630000"/>
                <a:gd name="connsiteY35" fmla="*/ 612000 h 720000"/>
                <a:gd name="connsiteX36" fmla="*/ 360000 w 630000"/>
                <a:gd name="connsiteY36" fmla="*/ 432000 h 720000"/>
                <a:gd name="connsiteX37" fmla="*/ 342000 w 630000"/>
                <a:gd name="connsiteY37" fmla="*/ 450000 h 720000"/>
                <a:gd name="connsiteX38" fmla="*/ 288000 w 630000"/>
                <a:gd name="connsiteY38" fmla="*/ 450000 h 720000"/>
                <a:gd name="connsiteX39" fmla="*/ 270000 w 630000"/>
                <a:gd name="connsiteY39" fmla="*/ 432000 h 720000"/>
                <a:gd name="connsiteX40" fmla="*/ 270000 w 630000"/>
                <a:gd name="connsiteY40" fmla="*/ 378000 h 720000"/>
                <a:gd name="connsiteX41" fmla="*/ 288000 w 630000"/>
                <a:gd name="connsiteY41" fmla="*/ 360000 h 720000"/>
                <a:gd name="connsiteX42" fmla="*/ 342000 w 630000"/>
                <a:gd name="connsiteY42" fmla="*/ 360000 h 720000"/>
                <a:gd name="connsiteX43" fmla="*/ 360000 w 630000"/>
                <a:gd name="connsiteY43" fmla="*/ 378000 h 720000"/>
                <a:gd name="connsiteX44" fmla="*/ 360000 w 630000"/>
                <a:gd name="connsiteY44" fmla="*/ 432000 h 720000"/>
                <a:gd name="connsiteX45" fmla="*/ 540000 w 630000"/>
                <a:gd name="connsiteY45" fmla="*/ 612000 h 720000"/>
                <a:gd name="connsiteX46" fmla="*/ 522000 w 630000"/>
                <a:gd name="connsiteY46" fmla="*/ 630000 h 720000"/>
                <a:gd name="connsiteX47" fmla="*/ 468000 w 630000"/>
                <a:gd name="connsiteY47" fmla="*/ 630000 h 720000"/>
                <a:gd name="connsiteX48" fmla="*/ 450000 w 630000"/>
                <a:gd name="connsiteY48" fmla="*/ 612000 h 720000"/>
                <a:gd name="connsiteX49" fmla="*/ 450000 w 630000"/>
                <a:gd name="connsiteY49" fmla="*/ 378000 h 720000"/>
                <a:gd name="connsiteX50" fmla="*/ 468000 w 630000"/>
                <a:gd name="connsiteY50" fmla="*/ 360000 h 720000"/>
                <a:gd name="connsiteX51" fmla="*/ 522000 w 630000"/>
                <a:gd name="connsiteY51" fmla="*/ 360000 h 720000"/>
                <a:gd name="connsiteX52" fmla="*/ 540000 w 630000"/>
                <a:gd name="connsiteY52" fmla="*/ 378000 h 720000"/>
                <a:gd name="connsiteX53" fmla="*/ 540000 w 630000"/>
                <a:gd name="connsiteY53" fmla="*/ 612000 h 720000"/>
                <a:gd name="connsiteX54" fmla="*/ 540000 w 630000"/>
                <a:gd name="connsiteY54" fmla="*/ 252000 h 720000"/>
                <a:gd name="connsiteX55" fmla="*/ 522000 w 630000"/>
                <a:gd name="connsiteY55" fmla="*/ 270000 h 720000"/>
                <a:gd name="connsiteX56" fmla="*/ 108000 w 630000"/>
                <a:gd name="connsiteY56" fmla="*/ 270000 h 720000"/>
                <a:gd name="connsiteX57" fmla="*/ 90000 w 630000"/>
                <a:gd name="connsiteY57" fmla="*/ 252000 h 720000"/>
                <a:gd name="connsiteX58" fmla="*/ 90000 w 630000"/>
                <a:gd name="connsiteY58" fmla="*/ 108000 h 720000"/>
                <a:gd name="connsiteX59" fmla="*/ 108000 w 630000"/>
                <a:gd name="connsiteY59" fmla="*/ 90000 h 720000"/>
                <a:gd name="connsiteX60" fmla="*/ 522000 w 630000"/>
                <a:gd name="connsiteY60" fmla="*/ 90000 h 720000"/>
                <a:gd name="connsiteX61" fmla="*/ 540000 w 630000"/>
                <a:gd name="connsiteY61" fmla="*/ 108000 h 720000"/>
                <a:gd name="connsiteX62" fmla="*/ 540000 w 630000"/>
                <a:gd name="connsiteY62" fmla="*/ 25200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30000" h="720000">
                  <a:moveTo>
                    <a:pt x="562500" y="0"/>
                  </a:moveTo>
                  <a:lnTo>
                    <a:pt x="67500" y="0"/>
                  </a:lnTo>
                  <a:cubicBezTo>
                    <a:pt x="31500" y="0"/>
                    <a:pt x="0" y="31500"/>
                    <a:pt x="0" y="67500"/>
                  </a:cubicBezTo>
                  <a:lnTo>
                    <a:pt x="0" y="652500"/>
                  </a:lnTo>
                  <a:cubicBezTo>
                    <a:pt x="0" y="688500"/>
                    <a:pt x="31500" y="720000"/>
                    <a:pt x="67500" y="720000"/>
                  </a:cubicBezTo>
                  <a:lnTo>
                    <a:pt x="562500" y="720000"/>
                  </a:lnTo>
                  <a:cubicBezTo>
                    <a:pt x="598500" y="720000"/>
                    <a:pt x="630000" y="688500"/>
                    <a:pt x="630000" y="652500"/>
                  </a:cubicBezTo>
                  <a:lnTo>
                    <a:pt x="630000" y="67500"/>
                  </a:lnTo>
                  <a:cubicBezTo>
                    <a:pt x="630000" y="31500"/>
                    <a:pt x="598500" y="0"/>
                    <a:pt x="562500" y="0"/>
                  </a:cubicBezTo>
                  <a:close/>
                  <a:moveTo>
                    <a:pt x="180000" y="612000"/>
                  </a:moveTo>
                  <a:cubicBezTo>
                    <a:pt x="180000" y="621000"/>
                    <a:pt x="171000" y="630000"/>
                    <a:pt x="162000" y="630000"/>
                  </a:cubicBezTo>
                  <a:lnTo>
                    <a:pt x="108000" y="630000"/>
                  </a:lnTo>
                  <a:cubicBezTo>
                    <a:pt x="99000" y="630000"/>
                    <a:pt x="90000" y="621000"/>
                    <a:pt x="90000" y="612000"/>
                  </a:cubicBezTo>
                  <a:lnTo>
                    <a:pt x="90000" y="558000"/>
                  </a:lnTo>
                  <a:cubicBezTo>
                    <a:pt x="90000" y="549000"/>
                    <a:pt x="99000" y="540000"/>
                    <a:pt x="108000" y="540000"/>
                  </a:cubicBezTo>
                  <a:lnTo>
                    <a:pt x="162000" y="540000"/>
                  </a:lnTo>
                  <a:cubicBezTo>
                    <a:pt x="171000" y="540000"/>
                    <a:pt x="180000" y="549000"/>
                    <a:pt x="180000" y="558000"/>
                  </a:cubicBezTo>
                  <a:lnTo>
                    <a:pt x="180000" y="612000"/>
                  </a:lnTo>
                  <a:close/>
                  <a:moveTo>
                    <a:pt x="180000" y="432000"/>
                  </a:moveTo>
                  <a:cubicBezTo>
                    <a:pt x="180000" y="441000"/>
                    <a:pt x="171000" y="450000"/>
                    <a:pt x="162000" y="450000"/>
                  </a:cubicBezTo>
                  <a:lnTo>
                    <a:pt x="108000" y="450000"/>
                  </a:lnTo>
                  <a:cubicBezTo>
                    <a:pt x="99000" y="450000"/>
                    <a:pt x="90000" y="441000"/>
                    <a:pt x="90000" y="432000"/>
                  </a:cubicBezTo>
                  <a:lnTo>
                    <a:pt x="90000" y="378000"/>
                  </a:lnTo>
                  <a:cubicBezTo>
                    <a:pt x="90000" y="369000"/>
                    <a:pt x="99000" y="360000"/>
                    <a:pt x="108000" y="360000"/>
                  </a:cubicBezTo>
                  <a:lnTo>
                    <a:pt x="162000" y="360000"/>
                  </a:lnTo>
                  <a:cubicBezTo>
                    <a:pt x="171000" y="360000"/>
                    <a:pt x="180000" y="369000"/>
                    <a:pt x="180000" y="378000"/>
                  </a:cubicBezTo>
                  <a:lnTo>
                    <a:pt x="180000" y="432000"/>
                  </a:lnTo>
                  <a:close/>
                  <a:moveTo>
                    <a:pt x="360000" y="612000"/>
                  </a:moveTo>
                  <a:cubicBezTo>
                    <a:pt x="360000" y="621000"/>
                    <a:pt x="351000" y="630000"/>
                    <a:pt x="342000" y="630000"/>
                  </a:cubicBezTo>
                  <a:lnTo>
                    <a:pt x="288000" y="630000"/>
                  </a:lnTo>
                  <a:cubicBezTo>
                    <a:pt x="279000" y="630000"/>
                    <a:pt x="270000" y="621000"/>
                    <a:pt x="270000" y="612000"/>
                  </a:cubicBezTo>
                  <a:lnTo>
                    <a:pt x="270000" y="558000"/>
                  </a:lnTo>
                  <a:cubicBezTo>
                    <a:pt x="270000" y="549000"/>
                    <a:pt x="279000" y="540000"/>
                    <a:pt x="288000" y="540000"/>
                  </a:cubicBezTo>
                  <a:lnTo>
                    <a:pt x="342000" y="540000"/>
                  </a:lnTo>
                  <a:cubicBezTo>
                    <a:pt x="351000" y="540000"/>
                    <a:pt x="360000" y="549000"/>
                    <a:pt x="360000" y="558000"/>
                  </a:cubicBezTo>
                  <a:lnTo>
                    <a:pt x="360000" y="612000"/>
                  </a:lnTo>
                  <a:close/>
                  <a:moveTo>
                    <a:pt x="360000" y="432000"/>
                  </a:moveTo>
                  <a:cubicBezTo>
                    <a:pt x="360000" y="441000"/>
                    <a:pt x="351000" y="450000"/>
                    <a:pt x="342000" y="450000"/>
                  </a:cubicBezTo>
                  <a:lnTo>
                    <a:pt x="288000" y="450000"/>
                  </a:lnTo>
                  <a:cubicBezTo>
                    <a:pt x="279000" y="450000"/>
                    <a:pt x="270000" y="441000"/>
                    <a:pt x="270000" y="432000"/>
                  </a:cubicBezTo>
                  <a:lnTo>
                    <a:pt x="270000" y="378000"/>
                  </a:lnTo>
                  <a:cubicBezTo>
                    <a:pt x="270000" y="369000"/>
                    <a:pt x="279000" y="360000"/>
                    <a:pt x="288000" y="360000"/>
                  </a:cubicBezTo>
                  <a:lnTo>
                    <a:pt x="342000" y="360000"/>
                  </a:lnTo>
                  <a:cubicBezTo>
                    <a:pt x="351000" y="360000"/>
                    <a:pt x="360000" y="369000"/>
                    <a:pt x="360000" y="378000"/>
                  </a:cubicBezTo>
                  <a:lnTo>
                    <a:pt x="360000" y="432000"/>
                  </a:lnTo>
                  <a:close/>
                  <a:moveTo>
                    <a:pt x="540000" y="612000"/>
                  </a:moveTo>
                  <a:cubicBezTo>
                    <a:pt x="540000" y="621000"/>
                    <a:pt x="531000" y="630000"/>
                    <a:pt x="522000" y="630000"/>
                  </a:cubicBezTo>
                  <a:lnTo>
                    <a:pt x="468000" y="630000"/>
                  </a:lnTo>
                  <a:cubicBezTo>
                    <a:pt x="459000" y="630000"/>
                    <a:pt x="450000" y="621000"/>
                    <a:pt x="450000" y="612000"/>
                  </a:cubicBezTo>
                  <a:lnTo>
                    <a:pt x="450000" y="378000"/>
                  </a:lnTo>
                  <a:cubicBezTo>
                    <a:pt x="450000" y="369000"/>
                    <a:pt x="459000" y="360000"/>
                    <a:pt x="468000" y="360000"/>
                  </a:cubicBezTo>
                  <a:lnTo>
                    <a:pt x="522000" y="360000"/>
                  </a:lnTo>
                  <a:cubicBezTo>
                    <a:pt x="531000" y="360000"/>
                    <a:pt x="540000" y="369000"/>
                    <a:pt x="540000" y="378000"/>
                  </a:cubicBezTo>
                  <a:lnTo>
                    <a:pt x="540000" y="612000"/>
                  </a:lnTo>
                  <a:close/>
                  <a:moveTo>
                    <a:pt x="540000" y="252000"/>
                  </a:moveTo>
                  <a:cubicBezTo>
                    <a:pt x="540000" y="261000"/>
                    <a:pt x="531000" y="270000"/>
                    <a:pt x="522000" y="270000"/>
                  </a:cubicBezTo>
                  <a:lnTo>
                    <a:pt x="108000" y="270000"/>
                  </a:lnTo>
                  <a:cubicBezTo>
                    <a:pt x="99000" y="270000"/>
                    <a:pt x="90000" y="261000"/>
                    <a:pt x="90000" y="252000"/>
                  </a:cubicBezTo>
                  <a:lnTo>
                    <a:pt x="90000" y="108000"/>
                  </a:lnTo>
                  <a:cubicBezTo>
                    <a:pt x="90000" y="99000"/>
                    <a:pt x="99000" y="90000"/>
                    <a:pt x="108000" y="90000"/>
                  </a:cubicBezTo>
                  <a:lnTo>
                    <a:pt x="522000" y="90000"/>
                  </a:lnTo>
                  <a:cubicBezTo>
                    <a:pt x="531000" y="90000"/>
                    <a:pt x="540000" y="99000"/>
                    <a:pt x="540000" y="108000"/>
                  </a:cubicBezTo>
                  <a:lnTo>
                    <a:pt x="540000" y="252000"/>
                  </a:lnTo>
                  <a:close/>
                </a:path>
              </a:pathLst>
            </a:custGeom>
            <a:solidFill>
              <a:srgbClr val="516070"/>
            </a:solidFill>
            <a:ln w="1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70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3C3E9-749E-4205-BD36-222E0F1B760C}"/>
              </a:ext>
            </a:extLst>
          </p:cNvPr>
          <p:cNvSpPr/>
          <p:nvPr/>
        </p:nvSpPr>
        <p:spPr>
          <a:xfrm>
            <a:off x="894528" y="2820003"/>
            <a:ext cx="4650866" cy="2130968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Two outbreaks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Before vaccination: May 2020 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After vaccination: September 2021 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Need to integrate the influence of policy into ODE model.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1887794" y="269193"/>
            <a:ext cx="8642554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Background &amp; </a:t>
            </a:r>
          </a:p>
          <a:p>
            <a:r>
              <a:rPr lang="en-US" altLang="zh-CN" dirty="0"/>
              <a:t>Domain Research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02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ODE Model</a:t>
              </a:r>
            </a:p>
          </p:txBody>
        </p:sp>
      </p:grpSp>
      <p:pic>
        <p:nvPicPr>
          <p:cNvPr id="9" name="before-2.jpg">
            <a:extLst>
              <a:ext uri="{FF2B5EF4-FFF2-40B4-BE49-F238E27FC236}">
                <a16:creationId xmlns:a16="http://schemas.microsoft.com/office/drawing/2014/main" id="{C843153F-9854-2747-AEF6-249C7841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90" y="1731269"/>
            <a:ext cx="2711308" cy="2093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after.jpg">
            <a:extLst>
              <a:ext uri="{FF2B5EF4-FFF2-40B4-BE49-F238E27FC236}">
                <a16:creationId xmlns:a16="http://schemas.microsoft.com/office/drawing/2014/main" id="{19E5A459-AF62-DD40-8FDB-F9D20995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838" y="1715742"/>
            <a:ext cx="2793848" cy="2124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mobility before.jpg">
            <a:extLst>
              <a:ext uri="{FF2B5EF4-FFF2-40B4-BE49-F238E27FC236}">
                <a16:creationId xmlns:a16="http://schemas.microsoft.com/office/drawing/2014/main" id="{75EB722E-3F68-CB4E-8C19-082BF706E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537" y="4100738"/>
            <a:ext cx="2793849" cy="2193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obility after.jpg">
            <a:extLst>
              <a:ext uri="{FF2B5EF4-FFF2-40B4-BE49-F238E27FC236}">
                <a16:creationId xmlns:a16="http://schemas.microsoft.com/office/drawing/2014/main" id="{FD9597CC-EA2F-F648-B8D2-A677269DE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837" y="4100738"/>
            <a:ext cx="2793849" cy="21930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001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A6F1E21-EB7C-4537-8D08-4F72C3798D2F}"/>
              </a:ext>
            </a:extLst>
          </p:cNvPr>
          <p:cNvSpPr/>
          <p:nvPr/>
        </p:nvSpPr>
        <p:spPr>
          <a:xfrm>
            <a:off x="567342" y="1587500"/>
            <a:ext cx="5222437" cy="4724400"/>
          </a:xfrm>
          <a:prstGeom prst="roundRect">
            <a:avLst>
              <a:gd name="adj" fmla="val 12449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lumMod val="30000"/>
                    <a:lumOff val="70000"/>
                    <a:alpha val="66000"/>
                  </a:schemeClr>
                </a:gs>
                <a:gs pos="56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23C3E9-749E-4205-BD36-222E0F1B760C}"/>
              </a:ext>
            </a:extLst>
          </p:cNvPr>
          <p:cNvSpPr/>
          <p:nvPr/>
        </p:nvSpPr>
        <p:spPr>
          <a:xfrm>
            <a:off x="894528" y="1592263"/>
            <a:ext cx="4650866" cy="4586448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ODE equations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endParaRPr lang="en-US" altLang="zh-CN" dirty="0"/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endParaRPr lang="en-US" altLang="zh-CN" dirty="0"/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endParaRPr lang="en-US" altLang="zh-CN" dirty="0"/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endParaRPr lang="en-US" altLang="zh-CN" dirty="0"/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Flow diagram of this SIR model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Input Data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S = Population - I - R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I = Intensive Care Unit (ICU) + General Wards + In Isolation 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595959"/>
                </a:solidFill>
                <a:latin typeface="Alibaba PuHuiTi R"/>
                <a:ea typeface="Alibaba PuHuiTi R"/>
                <a:cs typeface="Alibaba PuHuiTi R"/>
                <a:sym typeface="Alibaba PuHuiTi R"/>
              </a:defRPr>
            </a:pPr>
            <a:r>
              <a:rPr lang="en-US" altLang="zh-CN" dirty="0"/>
              <a:t>R = Cumulative Confirmed - Cumulative Death - I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462B4B-15B1-41DB-B7BB-191B7A378474}"/>
              </a:ext>
            </a:extLst>
          </p:cNvPr>
          <p:cNvSpPr txBox="1"/>
          <p:nvPr/>
        </p:nvSpPr>
        <p:spPr>
          <a:xfrm>
            <a:off x="1887794" y="652650"/>
            <a:ext cx="8642554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Model description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1B61E96-30B8-DC44-8638-A9FFDE2C923D}"/>
              </a:ext>
            </a:extLst>
          </p:cNvPr>
          <p:cNvGrpSpPr/>
          <p:nvPr/>
        </p:nvGrpSpPr>
        <p:grpSpPr>
          <a:xfrm>
            <a:off x="12192" y="6245"/>
            <a:ext cx="4368435" cy="850985"/>
            <a:chOff x="1547977" y="4078576"/>
            <a:chExt cx="1892177" cy="115169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6B9683A-F105-9F4B-9336-DE3084E973BF}"/>
                </a:ext>
              </a:extLst>
            </p:cNvPr>
            <p:cNvSpPr txBox="1"/>
            <p:nvPr/>
          </p:nvSpPr>
          <p:spPr>
            <a:xfrm>
              <a:off x="1550945" y="4078576"/>
              <a:ext cx="1889209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sz="28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Part 02</a:t>
              </a:r>
              <a:endParaRPr lang="zh-CN" altLang="en-US" sz="28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52AAC97-C0C1-FA4C-B29A-1EE6B8C266EE}"/>
                </a:ext>
              </a:extLst>
            </p:cNvPr>
            <p:cNvSpPr txBox="1"/>
            <p:nvPr/>
          </p:nvSpPr>
          <p:spPr>
            <a:xfrm>
              <a:off x="1547977" y="4522160"/>
              <a:ext cx="1872710" cy="70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16070"/>
                  </a:solidFill>
                  <a:latin typeface="Alibaba PuHuiTi L" pitchFamily="18" charset="-122"/>
                  <a:ea typeface="Alibaba PuHuiTi L" pitchFamily="18" charset="-122"/>
                  <a:cs typeface="Alibaba PuHuiTi L" pitchFamily="18" charset="-122"/>
                </a:rPr>
                <a:t>ODE Model</a:t>
              </a:r>
            </a:p>
          </p:txBody>
        </p:sp>
      </p:grpSp>
      <p:pic>
        <p:nvPicPr>
          <p:cNvPr id="14" name="ode model.jpg" descr="ode model.jpg">
            <a:extLst>
              <a:ext uri="{FF2B5EF4-FFF2-40B4-BE49-F238E27FC236}">
                <a16:creationId xmlns:a16="http://schemas.microsoft.com/office/drawing/2014/main" id="{64F6FF64-6C23-344B-9FB5-90052417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82" y="2335782"/>
            <a:ext cx="5692422" cy="2918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3B0551-9C7B-4E48-BF02-E190CEF82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934" y="2281750"/>
            <a:ext cx="4048974" cy="12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6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6000"/>
                <a:lumOff val="94000"/>
              </a:schemeClr>
            </a:gs>
            <a:gs pos="90000">
              <a:srgbClr val="E0EAF5"/>
            </a:gs>
          </a:gsLst>
          <a:lin ang="2700000" scaled="0"/>
        </a:gradFill>
        <a:ln w="254000">
          <a:gradFill flip="none" rotWithShape="1">
            <a:gsLst>
              <a:gs pos="53000">
                <a:schemeClr val="bg1"/>
              </a:gs>
              <a:gs pos="76000">
                <a:srgbClr val="D4E1ED">
                  <a:lumMod val="75000"/>
                </a:srgbClr>
              </a:gs>
            </a:gsLst>
            <a:path path="circle">
              <a:fillToRect r="100000" b="100000"/>
            </a:path>
            <a:tileRect l="-100000" t="-100000"/>
          </a:gradFill>
        </a:ln>
        <a:effectLst>
          <a:softEdge rad="20320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4248</TotalTime>
  <Words>801</Words>
  <Application>Microsoft Macintosh PowerPoint</Application>
  <PresentationFormat>宽屏</PresentationFormat>
  <Paragraphs>137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阿里巴巴普惠体 B</vt:lpstr>
      <vt:lpstr>阿里巴巴普惠体 L</vt:lpstr>
      <vt:lpstr>等线</vt:lpstr>
      <vt:lpstr>等线 Light</vt:lpstr>
      <vt:lpstr>Alibaba PuHuiTi L</vt:lpstr>
      <vt:lpstr>Alibaba PuHuiTi M</vt:lpstr>
      <vt:lpstr>Alibaba PuHuiTi R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宏泽</dc:creator>
  <cp:lastModifiedBy>zsliu98@gmail.com</cp:lastModifiedBy>
  <cp:revision>376</cp:revision>
  <dcterms:created xsi:type="dcterms:W3CDTF">2020-02-27T03:52:34Z</dcterms:created>
  <dcterms:modified xsi:type="dcterms:W3CDTF">2021-12-02T13:58:42Z</dcterms:modified>
</cp:coreProperties>
</file>